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7" r:id="rId3"/>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Lst>
  <p:sldSz cx="9144000" cy="5143500" type="screen16x9"/>
  <p:notesSz cx="6858000" cy="9144000"/>
  <p:embeddedFontLst>
    <p:embeddedFont>
      <p:font typeface="Fira Sans Extra Condensed SemiBold"/>
      <p:regular r:id="rId34"/>
    </p:embeddedFont>
    <p:embeddedFont>
      <p:font typeface="Roboto" panose="02000000000000000000"/>
      <p:regular r:id="rId35"/>
    </p:embeddedFont>
    <p:embeddedFont>
      <p:font typeface="Fira Sans Extra Condensed" panose="020B0503050000020004"/>
      <p:regular r:id="rId36"/>
    </p:embeddedFont>
    <p:embeddedFont>
      <p:font typeface="Calibri" panose="020F0502020204030204"/>
      <p:regular r:id="rId37"/>
    </p:embeddedFont>
    <p:embeddedFont>
      <p:font typeface="Fira Sans" panose="020B0503050000020004"/>
      <p:regular r:id="rId38"/>
    </p:embeddedFont>
    <p:embeddedFont>
      <p:font typeface="Fira Sans Extra Condensed Medium"/>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9"/>
    <p:restoredTop sz="94673"/>
  </p:normalViewPr>
  <p:slideViewPr>
    <p:cSldViewPr snapToGrid="0">
      <p:cViewPr varScale="1">
        <p:scale>
          <a:sx n="143" d="100"/>
          <a:sy n="143" d="100"/>
        </p:scale>
        <p:origin x="76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9" Type="http://schemas.openxmlformats.org/officeDocument/2006/relationships/font" Target="fonts/font6.fntdata"/><Relationship Id="rId38" Type="http://schemas.openxmlformats.org/officeDocument/2006/relationships/font" Target="fonts/font5.fntdata"/><Relationship Id="rId37" Type="http://schemas.openxmlformats.org/officeDocument/2006/relationships/font" Target="fonts/font4.fntdata"/><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genesis-aka.net/information-technology/professional/2022/02/08/build-a-modern-data-architecture-on-aws-with-amazon-appflow-aws-lake-formation-and-amazon-redshift-part-2/" TargetMode="External"/><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d1.awsstatic.com/products/Redshift/Amazon-Redshift-dBT-Best-Practice_paper.pdf" TargetMode="External"/><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aws.amazon.com/blogs/architecture/hybrid-cloud-architectures-using-self-hosted-apache-kafka-and-aws-glue/" TargetMode="External"/><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2"/>
        <p:cNvGrpSpPr/>
        <p:nvPr/>
      </p:nvGrpSpPr>
      <p:grpSpPr>
        <a:xfrm>
          <a:off x="0" y="0"/>
          <a:ext cx="0" cy="0"/>
          <a:chOff x="0" y="0"/>
          <a:chExt cx="0" cy="0"/>
        </a:xfrm>
      </p:grpSpPr>
      <p:sp>
        <p:nvSpPr>
          <p:cNvPr id="83" name="Google Shape;83;g24d7ee1d27d_0_1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4d7ee1d27d_0_1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0"/>
        <p:cNvGrpSpPr/>
        <p:nvPr/>
      </p:nvGrpSpPr>
      <p:grpSpPr>
        <a:xfrm>
          <a:off x="0" y="0"/>
          <a:ext cx="0" cy="0"/>
          <a:chOff x="0" y="0"/>
          <a:chExt cx="0" cy="0"/>
        </a:xfrm>
      </p:grpSpPr>
      <p:sp>
        <p:nvSpPr>
          <p:cNvPr id="261" name="Google Shape;261;g24e205aefb5_2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4e205aefb5_2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6"/>
        <p:cNvGrpSpPr/>
        <p:nvPr/>
      </p:nvGrpSpPr>
      <p:grpSpPr>
        <a:xfrm>
          <a:off x="0" y="0"/>
          <a:ext cx="0" cy="0"/>
          <a:chOff x="0" y="0"/>
          <a:chExt cx="0" cy="0"/>
        </a:xfrm>
      </p:grpSpPr>
      <p:sp>
        <p:nvSpPr>
          <p:cNvPr id="267" name="Google Shape;267;g24d7ee1d27d_0_3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4d7ee1d27d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3"/>
        <p:cNvGrpSpPr/>
        <p:nvPr/>
      </p:nvGrpSpPr>
      <p:grpSpPr>
        <a:xfrm>
          <a:off x="0" y="0"/>
          <a:ext cx="0" cy="0"/>
          <a:chOff x="0" y="0"/>
          <a:chExt cx="0" cy="0"/>
        </a:xfrm>
      </p:grpSpPr>
      <p:sp>
        <p:nvSpPr>
          <p:cNvPr id="274" name="Google Shape;274;g24d7ee1d27d_0_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4d7ee1d27d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9"/>
        <p:cNvGrpSpPr/>
        <p:nvPr/>
      </p:nvGrpSpPr>
      <p:grpSpPr>
        <a:xfrm>
          <a:off x="0" y="0"/>
          <a:ext cx="0" cy="0"/>
          <a:chOff x="0" y="0"/>
          <a:chExt cx="0" cy="0"/>
        </a:xfrm>
      </p:grpSpPr>
      <p:sp>
        <p:nvSpPr>
          <p:cNvPr id="280" name="Google Shape;280;g24d7ee1d27d_0_9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4d7ee1d27d_0_9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5"/>
        <p:cNvGrpSpPr/>
        <p:nvPr/>
      </p:nvGrpSpPr>
      <p:grpSpPr>
        <a:xfrm>
          <a:off x="0" y="0"/>
          <a:ext cx="0" cy="0"/>
          <a:chOff x="0" y="0"/>
          <a:chExt cx="0" cy="0"/>
        </a:xfrm>
      </p:grpSpPr>
      <p:sp>
        <p:nvSpPr>
          <p:cNvPr id="286" name="Google Shape;286;g24e205aefb5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4e205aefb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r>
              <a:rPr lang="en-GB" sz="1000" u="sng">
                <a:solidFill>
                  <a:schemeClr val="dk1"/>
                </a:solidFill>
                <a:hlinkClick r:id="rId3"/>
              </a:rPr>
              <a:t>https://genesis-aka.net/information-technology/professional/2022/02/08/build-a-modern-data-architecture-on-aws-with-amazon-appflow-aws-lake-formation-and-amazon-redshift-part-2/</a:t>
            </a:r>
            <a:endParaRPr lang="en-GB" sz="1000" u="sng">
              <a:solidFill>
                <a:schemeClr val="dk1"/>
              </a:solidFill>
              <a:hlinkClick r:id="rId3"/>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1"/>
        <p:cNvGrpSpPr/>
        <p:nvPr/>
      </p:nvGrpSpPr>
      <p:grpSpPr>
        <a:xfrm>
          <a:off x="0" y="0"/>
          <a:ext cx="0" cy="0"/>
          <a:chOff x="0" y="0"/>
          <a:chExt cx="0" cy="0"/>
        </a:xfrm>
      </p:grpSpPr>
      <p:sp>
        <p:nvSpPr>
          <p:cNvPr id="312" name="Google Shape;312;g24e205aefb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24e205aefb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r>
              <a:rPr lang="en-GB"/>
              <a:t>Image source : </a:t>
            </a:r>
            <a:r>
              <a:rPr lang="en-GB" sz="1000" u="sng">
                <a:solidFill>
                  <a:schemeClr val="dk1"/>
                </a:solidFill>
                <a:hlinkClick r:id="rId3"/>
              </a:rPr>
              <a:t>https://d1.awsstatic.com/products/Redshift/Amazon-Redshift-dBT-Best-Practice_paper.pdf</a:t>
            </a:r>
            <a:endParaRPr lang="en-GB" sz="1000" u="sng">
              <a:solidFill>
                <a:schemeClr val="dk1"/>
              </a:solidFill>
              <a:hlinkClick r:id="rId3"/>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59"/>
        <p:cNvGrpSpPr/>
        <p:nvPr/>
      </p:nvGrpSpPr>
      <p:grpSpPr>
        <a:xfrm>
          <a:off x="0" y="0"/>
          <a:ext cx="0" cy="0"/>
          <a:chOff x="0" y="0"/>
          <a:chExt cx="0" cy="0"/>
        </a:xfrm>
      </p:grpSpPr>
      <p:sp>
        <p:nvSpPr>
          <p:cNvPr id="360" name="Google Shape;360;g24e205aefb5_0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4e205aefb5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r>
              <a:rPr lang="en-GB"/>
              <a:t>Image source : </a:t>
            </a:r>
            <a:r>
              <a:rPr lang="en-GB" sz="1000" u="sng">
                <a:solidFill>
                  <a:schemeClr val="hlink"/>
                </a:solidFill>
                <a:hlinkClick r:id="rId3"/>
              </a:rPr>
              <a:t>https://aws.amazon.com/blogs/architecture/hybrid-cloud-architectures-using-self-hosted-apache-kafka-and-aws-glue/</a:t>
            </a:r>
            <a:endParaRPr sz="1000" u="sng">
              <a:solidFill>
                <a:schemeClr val="hlink"/>
              </a:solidFill>
            </a:endParaRPr>
          </a:p>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5"/>
        <p:cNvGrpSpPr/>
        <p:nvPr/>
      </p:nvGrpSpPr>
      <p:grpSpPr>
        <a:xfrm>
          <a:off x="0" y="0"/>
          <a:ext cx="0" cy="0"/>
          <a:chOff x="0" y="0"/>
          <a:chExt cx="0" cy="0"/>
        </a:xfrm>
      </p:grpSpPr>
      <p:sp>
        <p:nvSpPr>
          <p:cNvPr id="386" name="Google Shape;386;g917d3ea687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917d3ea687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https://aws.amazon.com/compare/the-difference-between-etl-and-elt/</a:t>
            </a:r>
            <a:endParaRPr lang="en-GB"/>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18"/>
        <p:cNvGrpSpPr/>
        <p:nvPr/>
      </p:nvGrpSpPr>
      <p:grpSpPr>
        <a:xfrm>
          <a:off x="0" y="0"/>
          <a:ext cx="0" cy="0"/>
          <a:chOff x="0" y="0"/>
          <a:chExt cx="0" cy="0"/>
        </a:xfrm>
      </p:grpSpPr>
      <p:sp>
        <p:nvSpPr>
          <p:cNvPr id="419" name="Google Shape;419;g24e205aefb5_5_8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24e205aefb5_5_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1"/>
        <p:cNvGrpSpPr/>
        <p:nvPr/>
      </p:nvGrpSpPr>
      <p:grpSpPr>
        <a:xfrm>
          <a:off x="0" y="0"/>
          <a:ext cx="0" cy="0"/>
          <a:chOff x="0" y="0"/>
          <a:chExt cx="0" cy="0"/>
        </a:xfrm>
      </p:grpSpPr>
      <p:sp>
        <p:nvSpPr>
          <p:cNvPr id="462" name="Google Shape;462;g24e205aefb5_5_1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4e205aefb5_5_1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4"/>
        <p:cNvGrpSpPr/>
        <p:nvPr/>
      </p:nvGrpSpPr>
      <p:grpSpPr>
        <a:xfrm>
          <a:off x="0" y="0"/>
          <a:ext cx="0" cy="0"/>
          <a:chOff x="0" y="0"/>
          <a:chExt cx="0" cy="0"/>
        </a:xfrm>
      </p:grpSpPr>
      <p:sp>
        <p:nvSpPr>
          <p:cNvPr id="105" name="Google Shape;105;g24e205aefb5_5_9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24e205aefb5_5_9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90"/>
        <p:cNvGrpSpPr/>
        <p:nvPr/>
      </p:nvGrpSpPr>
      <p:grpSpPr>
        <a:xfrm>
          <a:off x="0" y="0"/>
          <a:ext cx="0" cy="0"/>
          <a:chOff x="0" y="0"/>
          <a:chExt cx="0" cy="0"/>
        </a:xfrm>
      </p:grpSpPr>
      <p:sp>
        <p:nvSpPr>
          <p:cNvPr id="491" name="Google Shape;491;g24d7ee1d27d_0_2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4d7ee1d27d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52"/>
        <p:cNvGrpSpPr/>
        <p:nvPr/>
      </p:nvGrpSpPr>
      <p:grpSpPr>
        <a:xfrm>
          <a:off x="0" y="0"/>
          <a:ext cx="0" cy="0"/>
          <a:chOff x="0" y="0"/>
          <a:chExt cx="0" cy="0"/>
        </a:xfrm>
      </p:grpSpPr>
      <p:sp>
        <p:nvSpPr>
          <p:cNvPr id="553" name="Google Shape;553;g24d7ee1d27d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24d7ee1d27d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Image Source : https://public.tableau.com/app/profile/jayshree.wasnik/viz/SalesMetricsAnalysis_0/SalesMetricsAnalysis</a:t>
            </a:r>
            <a:endParaRPr lang="en-GB"/>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62"/>
        <p:cNvGrpSpPr/>
        <p:nvPr/>
      </p:nvGrpSpPr>
      <p:grpSpPr>
        <a:xfrm>
          <a:off x="0" y="0"/>
          <a:ext cx="0" cy="0"/>
          <a:chOff x="0" y="0"/>
          <a:chExt cx="0" cy="0"/>
        </a:xfrm>
      </p:grpSpPr>
      <p:sp>
        <p:nvSpPr>
          <p:cNvPr id="563" name="Google Shape;563;g24d7ee1d27d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24d7ee1d27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solidFill>
                  <a:schemeClr val="dk1"/>
                </a:solidFill>
              </a:rPr>
              <a:t>Image Source : https://blog.openbridge.com/tableau-ecommerce-5-tips-for-building-dashboards-e85f07fa0ef8</a:t>
            </a:r>
            <a:endParaRPr lang="en-GB">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94"/>
        <p:cNvGrpSpPr/>
        <p:nvPr/>
      </p:nvGrpSpPr>
      <p:grpSpPr>
        <a:xfrm>
          <a:off x="0" y="0"/>
          <a:ext cx="0" cy="0"/>
          <a:chOff x="0" y="0"/>
          <a:chExt cx="0" cy="0"/>
        </a:xfrm>
      </p:grpSpPr>
      <p:sp>
        <p:nvSpPr>
          <p:cNvPr id="595" name="Google Shape;595;g24d7ee1d27d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24d7ee1d27d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Image Source : </a:t>
            </a:r>
            <a:r>
              <a:rPr lang="en-GB"/>
              <a:t>https://blog.openbridge.com/tableau-ecommerce-5-tips-for-building-dashboards-e85f07fa0ef8</a:t>
            </a:r>
            <a:endParaRPr lang="en-GB"/>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25"/>
        <p:cNvGrpSpPr/>
        <p:nvPr/>
      </p:nvGrpSpPr>
      <p:grpSpPr>
        <a:xfrm>
          <a:off x="0" y="0"/>
          <a:ext cx="0" cy="0"/>
          <a:chOff x="0" y="0"/>
          <a:chExt cx="0" cy="0"/>
        </a:xfrm>
      </p:grpSpPr>
      <p:sp>
        <p:nvSpPr>
          <p:cNvPr id="626" name="Google Shape;626;g24d7ee1d27d_0_14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24d7ee1d27d_0_1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39"/>
        <p:cNvGrpSpPr/>
        <p:nvPr/>
      </p:nvGrpSpPr>
      <p:grpSpPr>
        <a:xfrm>
          <a:off x="0" y="0"/>
          <a:ext cx="0" cy="0"/>
          <a:chOff x="0" y="0"/>
          <a:chExt cx="0" cy="0"/>
        </a:xfrm>
      </p:grpSpPr>
      <p:sp>
        <p:nvSpPr>
          <p:cNvPr id="640" name="Google Shape;640;g24e205aefb5_2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24e205aefb5_2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80"/>
        <p:cNvGrpSpPr/>
        <p:nvPr/>
      </p:nvGrpSpPr>
      <p:grpSpPr>
        <a:xfrm>
          <a:off x="0" y="0"/>
          <a:ext cx="0" cy="0"/>
          <a:chOff x="0" y="0"/>
          <a:chExt cx="0" cy="0"/>
        </a:xfrm>
      </p:grpSpPr>
      <p:sp>
        <p:nvSpPr>
          <p:cNvPr id="681" name="Google Shape;681;g9c73459845_0_28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9c73459845_0_28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93"/>
        <p:cNvGrpSpPr/>
        <p:nvPr/>
      </p:nvGrpSpPr>
      <p:grpSpPr>
        <a:xfrm>
          <a:off x="0" y="0"/>
          <a:ext cx="0" cy="0"/>
          <a:chOff x="0" y="0"/>
          <a:chExt cx="0" cy="0"/>
        </a:xfrm>
      </p:grpSpPr>
      <p:sp>
        <p:nvSpPr>
          <p:cNvPr id="694" name="Google Shape;694;g24e205aefb5_1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24e205aefb5_1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2"/>
        <p:cNvGrpSpPr/>
        <p:nvPr/>
      </p:nvGrpSpPr>
      <p:grpSpPr>
        <a:xfrm>
          <a:off x="0" y="0"/>
          <a:ext cx="0" cy="0"/>
          <a:chOff x="0" y="0"/>
          <a:chExt cx="0" cy="0"/>
        </a:xfrm>
      </p:grpSpPr>
      <p:sp>
        <p:nvSpPr>
          <p:cNvPr id="113" name="Google Shape;113;g24e205aefb5_0_4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4e205aefb5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3"/>
        <p:cNvGrpSpPr/>
        <p:nvPr/>
      </p:nvGrpSpPr>
      <p:grpSpPr>
        <a:xfrm>
          <a:off x="0" y="0"/>
          <a:ext cx="0" cy="0"/>
          <a:chOff x="0" y="0"/>
          <a:chExt cx="0" cy="0"/>
        </a:xfrm>
      </p:grpSpPr>
      <p:sp>
        <p:nvSpPr>
          <p:cNvPr id="124" name="Google Shape;124;g24d7ee1d27d_0_20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4d7ee1d27d_0_20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Image Source : https://www.peakpx.com/en/hd-wallpaper-desktop-kqdid</a:t>
            </a:r>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9"/>
        <p:cNvGrpSpPr/>
        <p:nvPr/>
      </p:nvGrpSpPr>
      <p:grpSpPr>
        <a:xfrm>
          <a:off x="0" y="0"/>
          <a:ext cx="0" cy="0"/>
          <a:chOff x="0" y="0"/>
          <a:chExt cx="0" cy="0"/>
        </a:xfrm>
      </p:grpSpPr>
      <p:sp>
        <p:nvSpPr>
          <p:cNvPr id="130" name="Google Shape;130;g24e205aefb5_2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4e205aefb5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90500" marR="190500" lvl="0" indent="0" algn="l" rtl="0">
              <a:lnSpc>
                <a:spcPct val="150000"/>
              </a:lnSpc>
              <a:spcBef>
                <a:spcPts val="0"/>
              </a:spcBef>
              <a:spcAft>
                <a:spcPts val="0"/>
              </a:spcAft>
              <a:buClr>
                <a:schemeClr val="dk1"/>
              </a:buClr>
              <a:buSzPts val="1100"/>
              <a:buFont typeface="Arial" panose="020B0604020202020204"/>
              <a:buNone/>
            </a:pPr>
            <a:r>
              <a:rPr lang="en-GB" sz="1350">
                <a:solidFill>
                  <a:srgbClr val="2C3E50"/>
                </a:solidFill>
                <a:highlight>
                  <a:srgbClr val="FEF1C4"/>
                </a:highlight>
                <a:latin typeface="Calibri" panose="020F0502020204030204"/>
                <a:ea typeface="Calibri" panose="020F0502020204030204"/>
                <a:cs typeface="Calibri" panose="020F0502020204030204"/>
                <a:sym typeface="Calibri" panose="020F0502020204030204"/>
              </a:rPr>
              <a:t>Amazon (2022). Facts. [online] About Amazon. Available at: https://www.aboutamazon.com/facts.</a:t>
            </a:r>
            <a:endParaRPr sz="1350">
              <a:solidFill>
                <a:srgbClr val="2C3E50"/>
              </a:solidFill>
              <a:highlight>
                <a:srgbClr val="FEF1C4"/>
              </a:highlight>
              <a:latin typeface="Calibri" panose="020F0502020204030204"/>
              <a:ea typeface="Calibri" panose="020F0502020204030204"/>
              <a:cs typeface="Calibri" panose="020F0502020204030204"/>
              <a:sym typeface="Calibri" panose="020F0502020204030204"/>
            </a:endParaRPr>
          </a:p>
          <a:p>
            <a:pPr marL="190500" marR="190500" lvl="0" indent="0" algn="l" rtl="0">
              <a:lnSpc>
                <a:spcPct val="115000"/>
              </a:lnSpc>
              <a:spcBef>
                <a:spcPts val="800"/>
              </a:spcBef>
              <a:spcAft>
                <a:spcPts val="0"/>
              </a:spcAft>
              <a:buClr>
                <a:schemeClr val="dk1"/>
              </a:buClr>
              <a:buSzPts val="1100"/>
              <a:buFont typeface="Arial" panose="020B0604020202020204"/>
              <a:buNone/>
            </a:pPr>
            <a:endParaRPr sz="1150">
              <a:solidFill>
                <a:srgbClr val="2C3E50"/>
              </a:solidFill>
              <a:highlight>
                <a:srgbClr val="FEF1C4"/>
              </a:highlight>
              <a:latin typeface="Roboto" panose="02000000000000000000"/>
              <a:ea typeface="Roboto" panose="02000000000000000000"/>
              <a:cs typeface="Roboto" panose="02000000000000000000"/>
              <a:sym typeface="Roboto" panose="02000000000000000000"/>
            </a:endParaRPr>
          </a:p>
          <a:p>
            <a:pPr marL="190500" marR="190500" lvl="0" indent="0" algn="l" rtl="0">
              <a:lnSpc>
                <a:spcPct val="150000"/>
              </a:lnSpc>
              <a:spcBef>
                <a:spcPts val="800"/>
              </a:spcBef>
              <a:spcAft>
                <a:spcPts val="800"/>
              </a:spcAft>
              <a:buNone/>
            </a:pPr>
            <a:r>
              <a:rPr lang="en-GB" sz="1350">
                <a:solidFill>
                  <a:srgbClr val="2C3E50"/>
                </a:solidFill>
                <a:highlight>
                  <a:srgbClr val="FEF1C4"/>
                </a:highlight>
                <a:latin typeface="Calibri" panose="020F0502020204030204"/>
                <a:ea typeface="Calibri" panose="020F0502020204030204"/>
                <a:cs typeface="Calibri" panose="020F0502020204030204"/>
                <a:sym typeface="Calibri" panose="020F0502020204030204"/>
              </a:rPr>
              <a:t>Amazon (2022). </a:t>
            </a:r>
            <a:r>
              <a:rPr lang="en-GB" sz="1350" i="1">
                <a:solidFill>
                  <a:srgbClr val="2C3E50"/>
                </a:solidFill>
                <a:highlight>
                  <a:srgbClr val="FEF1C4"/>
                </a:highlight>
                <a:latin typeface="Calibri" panose="020F0502020204030204"/>
                <a:ea typeface="Calibri" panose="020F0502020204030204"/>
                <a:cs typeface="Calibri" panose="020F0502020204030204"/>
                <a:sym typeface="Calibri" panose="020F0502020204030204"/>
              </a:rPr>
              <a:t>Facts</a:t>
            </a:r>
            <a:r>
              <a:rPr lang="en-GB" sz="1350">
                <a:solidFill>
                  <a:srgbClr val="2C3E50"/>
                </a:solidFill>
                <a:highlight>
                  <a:srgbClr val="FEF1C4"/>
                </a:highlight>
                <a:latin typeface="Calibri" panose="020F0502020204030204"/>
                <a:ea typeface="Calibri" panose="020F0502020204030204"/>
                <a:cs typeface="Calibri" panose="020F0502020204030204"/>
                <a:sym typeface="Calibri" panose="020F0502020204030204"/>
              </a:rPr>
              <a:t>. [online] About Amazon. Available at: https://www.aboutamazon.com/facts.</a:t>
            </a:r>
            <a:endParaRPr lang="en-GB" sz="1350">
              <a:solidFill>
                <a:srgbClr val="2C3E50"/>
              </a:solidFill>
              <a:highlight>
                <a:srgbClr val="FEF1C4"/>
              </a:highlight>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4"/>
        <p:cNvGrpSpPr/>
        <p:nvPr/>
      </p:nvGrpSpPr>
      <p:grpSpPr>
        <a:xfrm>
          <a:off x="0" y="0"/>
          <a:ext cx="0" cy="0"/>
          <a:chOff x="0" y="0"/>
          <a:chExt cx="0" cy="0"/>
        </a:xfrm>
      </p:grpSpPr>
      <p:sp>
        <p:nvSpPr>
          <p:cNvPr id="175" name="Google Shape;175;g24e205aefb5_2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4e205aefb5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5"/>
        <p:cNvGrpSpPr/>
        <p:nvPr/>
      </p:nvGrpSpPr>
      <p:grpSpPr>
        <a:xfrm>
          <a:off x="0" y="0"/>
          <a:ext cx="0" cy="0"/>
          <a:chOff x="0" y="0"/>
          <a:chExt cx="0" cy="0"/>
        </a:xfrm>
      </p:grpSpPr>
      <p:sp>
        <p:nvSpPr>
          <p:cNvPr id="216" name="Google Shape;216;g24e205aefb5_4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4e205aefb5_4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42"/>
        <p:cNvGrpSpPr/>
        <p:nvPr/>
      </p:nvGrpSpPr>
      <p:grpSpPr>
        <a:xfrm>
          <a:off x="0" y="0"/>
          <a:ext cx="0" cy="0"/>
          <a:chOff x="0" y="0"/>
          <a:chExt cx="0" cy="0"/>
        </a:xfrm>
      </p:grpSpPr>
      <p:sp>
        <p:nvSpPr>
          <p:cNvPr id="243" name="Google Shape;243;g24e205aefb5_4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4e205aefb5_4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3"/>
        <p:cNvGrpSpPr/>
        <p:nvPr/>
      </p:nvGrpSpPr>
      <p:grpSpPr>
        <a:xfrm>
          <a:off x="0" y="0"/>
          <a:ext cx="0" cy="0"/>
          <a:chOff x="0" y="0"/>
          <a:chExt cx="0" cy="0"/>
        </a:xfrm>
      </p:grpSpPr>
      <p:sp>
        <p:nvSpPr>
          <p:cNvPr id="254" name="Google Shape;254;g24e205aefb5_4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4e205aefb5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87356" y="1629550"/>
            <a:ext cx="3422400" cy="1524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a:spLocks noGrp="1"/>
          </p:cNvSpPr>
          <p:nvPr>
            <p:ph type="subTitle" idx="1"/>
          </p:nvPr>
        </p:nvSpPr>
        <p:spPr>
          <a:xfrm>
            <a:off x="987356" y="3147050"/>
            <a:ext cx="3607200" cy="366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600">
                <a:solidFill>
                  <a:schemeClr val="dk1"/>
                </a:solidFill>
                <a:latin typeface="Roboto" panose="02000000000000000000"/>
                <a:ea typeface="Roboto" panose="02000000000000000000"/>
                <a:cs typeface="Roboto" panose="02000000000000000000"/>
                <a:sym typeface="Roboto" panose="02000000000000000000"/>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sp>
        <p:nvSpPr>
          <p:cNvPr id="44" name="Google Shape;44;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p:txBody>
      </p:sp>
      <p:sp>
        <p:nvSpPr>
          <p:cNvPr id="46" name="Google Shape;4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47"/>
        <p:cNvGrpSpPr/>
        <p:nvPr/>
      </p:nvGrpSpPr>
      <p:grpSpPr>
        <a:xfrm>
          <a:off x="0" y="0"/>
          <a:ext cx="0" cy="0"/>
          <a:chOff x="0" y="0"/>
          <a:chExt cx="0" cy="0"/>
        </a:xfrm>
      </p:grpSpPr>
      <p:sp>
        <p:nvSpPr>
          <p:cNvPr id="48" name="Google Shape;4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9"/>
        <p:cNvGrpSpPr/>
        <p:nvPr/>
      </p:nvGrpSpPr>
      <p:grpSpPr>
        <a:xfrm>
          <a:off x="0" y="0"/>
          <a:ext cx="0" cy="0"/>
          <a:chOff x="0" y="0"/>
          <a:chExt cx="0" cy="0"/>
        </a:xfrm>
      </p:grpSpPr>
      <p:sp>
        <p:nvSpPr>
          <p:cNvPr id="50" name="Google Shape;50;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51" name="Google Shape;51;p13"/>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1pPr>
            <a:lvl2pPr lvl="1"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2pPr>
            <a:lvl3pPr lvl="2"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3pPr>
            <a:lvl4pPr lvl="3"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4pPr>
            <a:lvl5pPr lvl="4"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5pPr>
            <a:lvl6pPr lvl="5"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6pPr>
            <a:lvl7pPr lvl="6"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7pPr>
            <a:lvl8pPr lvl="7"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8pPr>
            <a:lvl9pPr lvl="8"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 name="Google Shape;17;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18" name="Google Shape;1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2" name="Google Shape;22;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3" name="Google Shape;23;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26" name="Google Shape;26;p6"/>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1pPr>
            <a:lvl2pPr lvl="1"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2pPr>
            <a:lvl3pPr lvl="2"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3pPr>
            <a:lvl4pPr lvl="3"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4pPr>
            <a:lvl5pPr lvl="4"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5pPr>
            <a:lvl6pPr lvl="5"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6pPr>
            <a:lvl7pPr lvl="6"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7pPr>
            <a:lvl8pPr lvl="7"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8pPr>
            <a:lvl9pPr lvl="8" algn="ctr" rtl="0">
              <a:spcBef>
                <a:spcPts val="0"/>
              </a:spcBef>
              <a:spcAft>
                <a:spcPts val="0"/>
              </a:spcAft>
              <a:buClr>
                <a:srgbClr val="000000"/>
              </a:buClr>
              <a:buSzPts val="3000"/>
              <a:buFont typeface="Fira Sans Extra Condensed" panose="020B0503050000020004"/>
              <a:buNone/>
              <a:defRPr sz="3000">
                <a:solidFill>
                  <a:srgbClr val="000000"/>
                </a:solidFill>
                <a:latin typeface="Fira Sans Extra Condensed" panose="020B0503050000020004"/>
                <a:ea typeface="Fira Sans Extra Condensed" panose="020B0503050000020004"/>
                <a:cs typeface="Fira Sans Extra Condensed" panose="020B0503050000020004"/>
                <a:sym typeface="Fira Sans Extra Condensed" panose="020B0503050000020004"/>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 name="Google Shape;29;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30" name="Google Shape;3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3" name="Google Shape;3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
        <p:cNvGrpSpPr/>
        <p:nvPr/>
      </p:nvGrpSpPr>
      <p:grpSpPr>
        <a:xfrm>
          <a:off x="0" y="0"/>
          <a:ext cx="0" cy="0"/>
          <a:chOff x="0" y="0"/>
          <a:chExt cx="0" cy="0"/>
        </a:xfrm>
      </p:grpSpPr>
      <p:sp>
        <p:nvSpPr>
          <p:cNvPr id="35" name="Google Shape;35;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7" name="Google Shape;37;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 name="Google Shape;38;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39" name="Google Shape;3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sp>
        <p:nvSpPr>
          <p:cNvPr id="41" name="Google Shape;41;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p:txBody>
      </p:sp>
      <p:sp>
        <p:nvSpPr>
          <p:cNvPr id="42" name="Google Shape;42;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2pPr>
            <a:lvl3pPr lvl="2">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3pPr>
            <a:lvl4pPr lvl="3">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4pPr>
            <a:lvl5pPr lvl="4">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5pPr>
            <a:lvl6pPr lvl="5">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6pPr>
            <a:lvl7pPr lvl="6">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7pPr>
            <a:lvl8pPr lvl="7">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8pPr>
            <a:lvl9pPr lvl="8">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9pPr>
          </a:lstStyle>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Roboto" panose="02000000000000000000"/>
              <a:buChar char="●"/>
              <a:defRPr sz="1800">
                <a:latin typeface="Roboto" panose="02000000000000000000"/>
                <a:ea typeface="Roboto" panose="02000000000000000000"/>
                <a:cs typeface="Roboto" panose="02000000000000000000"/>
                <a:sym typeface="Roboto" panose="02000000000000000000"/>
              </a:defRPr>
            </a:lvl1pPr>
            <a:lvl2pPr marL="914400" lvl="1" indent="-317500">
              <a:lnSpc>
                <a:spcPct val="115000"/>
              </a:lnSpc>
              <a:spcBef>
                <a:spcPts val="1600"/>
              </a:spcBef>
              <a:spcAft>
                <a:spcPts val="0"/>
              </a:spcAft>
              <a:buSzPts val="1400"/>
              <a:buFont typeface="Roboto" panose="02000000000000000000"/>
              <a:buChar char="○"/>
              <a:defRPr>
                <a:latin typeface="Roboto" panose="02000000000000000000"/>
                <a:ea typeface="Roboto" panose="02000000000000000000"/>
                <a:cs typeface="Roboto" panose="02000000000000000000"/>
                <a:sym typeface="Roboto" panose="02000000000000000000"/>
              </a:defRPr>
            </a:lvl2pPr>
            <a:lvl3pPr marL="1371600" lvl="2" indent="-317500">
              <a:lnSpc>
                <a:spcPct val="115000"/>
              </a:lnSpc>
              <a:spcBef>
                <a:spcPts val="1600"/>
              </a:spcBef>
              <a:spcAft>
                <a:spcPts val="0"/>
              </a:spcAft>
              <a:buSzPts val="1400"/>
              <a:buFont typeface="Roboto" panose="02000000000000000000"/>
              <a:buChar char="■"/>
              <a:defRPr>
                <a:latin typeface="Roboto" panose="02000000000000000000"/>
                <a:ea typeface="Roboto" panose="02000000000000000000"/>
                <a:cs typeface="Roboto" panose="02000000000000000000"/>
                <a:sym typeface="Roboto" panose="02000000000000000000"/>
              </a:defRPr>
            </a:lvl3pPr>
            <a:lvl4pPr marL="1828800" lvl="3" indent="-317500">
              <a:lnSpc>
                <a:spcPct val="115000"/>
              </a:lnSpc>
              <a:spcBef>
                <a:spcPts val="1600"/>
              </a:spcBef>
              <a:spcAft>
                <a:spcPts val="0"/>
              </a:spcAft>
              <a:buSzPts val="1400"/>
              <a:buFont typeface="Roboto" panose="02000000000000000000"/>
              <a:buChar char="●"/>
              <a:defRPr>
                <a:latin typeface="Roboto" panose="02000000000000000000"/>
                <a:ea typeface="Roboto" panose="02000000000000000000"/>
                <a:cs typeface="Roboto" panose="02000000000000000000"/>
                <a:sym typeface="Roboto" panose="02000000000000000000"/>
              </a:defRPr>
            </a:lvl4pPr>
            <a:lvl5pPr marL="2286000" lvl="4" indent="-317500">
              <a:lnSpc>
                <a:spcPct val="115000"/>
              </a:lnSpc>
              <a:spcBef>
                <a:spcPts val="1600"/>
              </a:spcBef>
              <a:spcAft>
                <a:spcPts val="0"/>
              </a:spcAft>
              <a:buSzPts val="1400"/>
              <a:buFont typeface="Roboto" panose="02000000000000000000"/>
              <a:buChar char="○"/>
              <a:defRPr>
                <a:latin typeface="Roboto" panose="02000000000000000000"/>
                <a:ea typeface="Roboto" panose="02000000000000000000"/>
                <a:cs typeface="Roboto" panose="02000000000000000000"/>
                <a:sym typeface="Roboto" panose="02000000000000000000"/>
              </a:defRPr>
            </a:lvl5pPr>
            <a:lvl6pPr marL="2743200" lvl="5" indent="-317500">
              <a:lnSpc>
                <a:spcPct val="115000"/>
              </a:lnSpc>
              <a:spcBef>
                <a:spcPts val="1600"/>
              </a:spcBef>
              <a:spcAft>
                <a:spcPts val="0"/>
              </a:spcAft>
              <a:buSzPts val="1400"/>
              <a:buFont typeface="Roboto" panose="02000000000000000000"/>
              <a:buChar char="■"/>
              <a:defRPr>
                <a:latin typeface="Roboto" panose="02000000000000000000"/>
                <a:ea typeface="Roboto" panose="02000000000000000000"/>
                <a:cs typeface="Roboto" panose="02000000000000000000"/>
                <a:sym typeface="Roboto" panose="02000000000000000000"/>
              </a:defRPr>
            </a:lvl6pPr>
            <a:lvl7pPr marL="3200400" lvl="6" indent="-317500">
              <a:lnSpc>
                <a:spcPct val="115000"/>
              </a:lnSpc>
              <a:spcBef>
                <a:spcPts val="1600"/>
              </a:spcBef>
              <a:spcAft>
                <a:spcPts val="0"/>
              </a:spcAft>
              <a:buSzPts val="1400"/>
              <a:buFont typeface="Roboto" panose="02000000000000000000"/>
              <a:buChar char="●"/>
              <a:defRPr>
                <a:latin typeface="Roboto" panose="02000000000000000000"/>
                <a:ea typeface="Roboto" panose="02000000000000000000"/>
                <a:cs typeface="Roboto" panose="02000000000000000000"/>
                <a:sym typeface="Roboto" panose="02000000000000000000"/>
              </a:defRPr>
            </a:lvl7pPr>
            <a:lvl8pPr marL="3657600" lvl="7" indent="-317500">
              <a:lnSpc>
                <a:spcPct val="115000"/>
              </a:lnSpc>
              <a:spcBef>
                <a:spcPts val="1600"/>
              </a:spcBef>
              <a:spcAft>
                <a:spcPts val="0"/>
              </a:spcAft>
              <a:buSzPts val="1400"/>
              <a:buFont typeface="Roboto" panose="02000000000000000000"/>
              <a:buChar char="○"/>
              <a:defRPr>
                <a:latin typeface="Roboto" panose="02000000000000000000"/>
                <a:ea typeface="Roboto" panose="02000000000000000000"/>
                <a:cs typeface="Roboto" panose="02000000000000000000"/>
                <a:sym typeface="Roboto" panose="02000000000000000000"/>
              </a:defRPr>
            </a:lvl8pPr>
            <a:lvl9pPr marL="4114800" lvl="8" indent="-317500">
              <a:lnSpc>
                <a:spcPct val="115000"/>
              </a:lnSpc>
              <a:spcBef>
                <a:spcPts val="1600"/>
              </a:spcBef>
              <a:spcAft>
                <a:spcPts val="1600"/>
              </a:spcAft>
              <a:buSzPts val="1400"/>
              <a:buFont typeface="Roboto" panose="02000000000000000000"/>
              <a:buChar char="■"/>
              <a:defRPr>
                <a:latin typeface="Roboto" panose="02000000000000000000"/>
                <a:ea typeface="Roboto" panose="02000000000000000000"/>
                <a:cs typeface="Roboto" panose="02000000000000000000"/>
                <a:sym typeface="Roboto" panose="02000000000000000000"/>
              </a:defRPr>
            </a:lvl9pPr>
          </a:lstStyle>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2.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2.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image" Target="../media/image1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6" Type="http://schemas.openxmlformats.org/officeDocument/2006/relationships/notesSlide" Target="../notesSlides/notesSlide26.xml"/><Relationship Id="rId5" Type="http://schemas.openxmlformats.org/officeDocument/2006/relationships/slideLayout" Target="../slideLayouts/slideLayout5.xml"/><Relationship Id="rId4" Type="http://schemas.openxmlformats.org/officeDocument/2006/relationships/hyperlink" Target="https://www.gartner.com/en/documents/3136418" TargetMode="External"/><Relationship Id="rId3" Type="http://schemas.openxmlformats.org/officeDocument/2006/relationships/hyperlink" Target="https://d1.awsstatic.com/products/Redshift/Amazon-Redshift-dBT-Best-Practice_paper.pdf" TargetMode="External"/><Relationship Id="rId2" Type="http://schemas.openxmlformats.org/officeDocument/2006/relationships/hyperlink" Target="https://aws.amazon.com/blogs/architecture/hybrid-cloud-architectures-using-self-hosted-apache-kafka-and-aws-glue/" TargetMode="External"/><Relationship Id="rId1" Type="http://schemas.openxmlformats.org/officeDocument/2006/relationships/hyperlink" Target="https://www.aboutamazon.com/facts"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5"/>
          <p:cNvSpPr txBox="1">
            <a:spLocks noGrp="1"/>
          </p:cNvSpPr>
          <p:nvPr>
            <p:ph type="title"/>
          </p:nvPr>
        </p:nvSpPr>
        <p:spPr>
          <a:xfrm>
            <a:off x="414500" y="91350"/>
            <a:ext cx="8229600" cy="481500"/>
          </a:xfrm>
          <a:prstGeom prst="rect">
            <a:avLst/>
          </a:prstGeom>
        </p:spPr>
        <p:txBody>
          <a:bodyPr spcFirstLastPara="1" wrap="square" lIns="91425" tIns="91425" rIns="91425" bIns="91425" anchor="ctr" anchorCtr="0">
            <a:noAutofit/>
          </a:bodyPr>
          <a:lstStyle/>
          <a:p>
            <a:pPr marL="914400" lvl="0" indent="0" algn="ctr" rtl="0">
              <a:spcBef>
                <a:spcPts val="0"/>
              </a:spcBef>
              <a:spcAft>
                <a:spcPts val="0"/>
              </a:spcAft>
              <a:buNone/>
            </a:pPr>
            <a:r>
              <a:rPr lang="en-GB" sz="1400" b="1">
                <a:solidFill>
                  <a:schemeClr val="lt1"/>
                </a:solidFill>
                <a:latin typeface="Roboto" panose="02000000000000000000"/>
                <a:ea typeface="Roboto" panose="02000000000000000000"/>
                <a:cs typeface="Roboto" panose="02000000000000000000"/>
                <a:sym typeface="Roboto" panose="02000000000000000000"/>
              </a:rPr>
              <a:t>Mid Term Dashboard</a:t>
            </a:r>
            <a:endParaRPr sz="1400" b="1">
              <a:solidFill>
                <a:schemeClr val="lt1"/>
              </a:solidFill>
              <a:latin typeface="Roboto" panose="02000000000000000000"/>
              <a:ea typeface="Roboto" panose="02000000000000000000"/>
              <a:cs typeface="Roboto" panose="02000000000000000000"/>
              <a:sym typeface="Roboto" panose="02000000000000000000"/>
            </a:endParaRPr>
          </a:p>
          <a:p>
            <a:pPr marL="0" lvl="0" indent="0" algn="ctr" rtl="0">
              <a:spcBef>
                <a:spcPts val="0"/>
              </a:spcBef>
              <a:spcAft>
                <a:spcPts val="0"/>
              </a:spcAft>
              <a:buNone/>
            </a:pPr>
            <a:endParaRPr>
              <a:solidFill>
                <a:schemeClr val="dk1"/>
              </a:solidFill>
            </a:endParaRPr>
          </a:p>
        </p:txBody>
      </p:sp>
      <p:grpSp>
        <p:nvGrpSpPr>
          <p:cNvPr id="87" name="Google Shape;87;p15"/>
          <p:cNvGrpSpPr/>
          <p:nvPr/>
        </p:nvGrpSpPr>
        <p:grpSpPr>
          <a:xfrm>
            <a:off x="2872182" y="1228750"/>
            <a:ext cx="320037" cy="320020"/>
            <a:chOff x="266768" y="1721375"/>
            <a:chExt cx="397907" cy="397887"/>
          </a:xfrm>
        </p:grpSpPr>
        <p:sp>
          <p:nvSpPr>
            <p:cNvPr id="88" name="Google Shape;88;p1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1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 name="Google Shape;90;p15"/>
          <p:cNvSpPr txBox="1"/>
          <p:nvPr/>
        </p:nvSpPr>
        <p:spPr>
          <a:xfrm>
            <a:off x="5474375" y="2069775"/>
            <a:ext cx="348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solidFill>
                  <a:schemeClr val="lt1"/>
                </a:solidFill>
                <a:latin typeface="Roboto" panose="02000000000000000000"/>
                <a:ea typeface="Roboto" panose="02000000000000000000"/>
                <a:cs typeface="Roboto" panose="02000000000000000000"/>
                <a:sym typeface="Roboto" panose="02000000000000000000"/>
              </a:rPr>
              <a:t>Aakarsh Dadha -            220260398</a:t>
            </a:r>
            <a:endParaRPr b="1">
              <a:solidFill>
                <a:schemeClr val="lt1"/>
              </a:solidFill>
              <a:latin typeface="Roboto" panose="02000000000000000000"/>
              <a:ea typeface="Roboto" panose="02000000000000000000"/>
              <a:cs typeface="Roboto" panose="02000000000000000000"/>
              <a:sym typeface="Roboto" panose="02000000000000000000"/>
            </a:endParaRPr>
          </a:p>
        </p:txBody>
      </p:sp>
      <p:sp>
        <p:nvSpPr>
          <p:cNvPr id="91" name="Google Shape;91;p15"/>
          <p:cNvSpPr/>
          <p:nvPr/>
        </p:nvSpPr>
        <p:spPr>
          <a:xfrm>
            <a:off x="1061201" y="1092119"/>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About Amazon</a:t>
            </a:r>
            <a:endParaRPr b="1">
              <a:solidFill>
                <a:schemeClr val="lt1"/>
              </a:solidFill>
            </a:endParaRPr>
          </a:p>
        </p:txBody>
      </p:sp>
      <p:sp>
        <p:nvSpPr>
          <p:cNvPr id="92" name="Google Shape;92;p15"/>
          <p:cNvSpPr/>
          <p:nvPr/>
        </p:nvSpPr>
        <p:spPr>
          <a:xfrm>
            <a:off x="1061801" y="1493719"/>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Business Maturity Level</a:t>
            </a:r>
            <a:endParaRPr b="1">
              <a:solidFill>
                <a:schemeClr val="lt1"/>
              </a:solidFill>
            </a:endParaRPr>
          </a:p>
        </p:txBody>
      </p:sp>
      <p:sp>
        <p:nvSpPr>
          <p:cNvPr id="93" name="Google Shape;93;p15"/>
          <p:cNvSpPr/>
          <p:nvPr/>
        </p:nvSpPr>
        <p:spPr>
          <a:xfrm>
            <a:off x="1061801" y="1931994"/>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Business Strategies</a:t>
            </a:r>
            <a:endParaRPr b="1">
              <a:solidFill>
                <a:schemeClr val="lt1"/>
              </a:solidFill>
            </a:endParaRPr>
          </a:p>
        </p:txBody>
      </p:sp>
      <p:sp>
        <p:nvSpPr>
          <p:cNvPr id="94" name="Google Shape;94;p15"/>
          <p:cNvSpPr/>
          <p:nvPr/>
        </p:nvSpPr>
        <p:spPr>
          <a:xfrm>
            <a:off x="1061801" y="2370269"/>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Data Sources</a:t>
            </a:r>
            <a:endParaRPr b="1">
              <a:solidFill>
                <a:schemeClr val="lt1"/>
              </a:solidFill>
            </a:endParaRPr>
          </a:p>
        </p:txBody>
      </p:sp>
      <p:sp>
        <p:nvSpPr>
          <p:cNvPr id="95" name="Google Shape;95;p15"/>
          <p:cNvSpPr/>
          <p:nvPr/>
        </p:nvSpPr>
        <p:spPr>
          <a:xfrm>
            <a:off x="1061801" y="2790806"/>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Data Warehouse Infrastructure</a:t>
            </a:r>
            <a:endParaRPr b="1">
              <a:solidFill>
                <a:schemeClr val="lt1"/>
              </a:solidFill>
            </a:endParaRPr>
          </a:p>
        </p:txBody>
      </p:sp>
      <p:sp>
        <p:nvSpPr>
          <p:cNvPr id="96" name="Google Shape;96;p15"/>
          <p:cNvSpPr/>
          <p:nvPr/>
        </p:nvSpPr>
        <p:spPr>
          <a:xfrm>
            <a:off x="1061201" y="3229081"/>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Proposed IT Infrastructure</a:t>
            </a:r>
            <a:endParaRPr b="1">
              <a:solidFill>
                <a:schemeClr val="lt1"/>
              </a:solidFill>
            </a:endParaRPr>
          </a:p>
        </p:txBody>
      </p:sp>
      <p:sp>
        <p:nvSpPr>
          <p:cNvPr id="97" name="Google Shape;97;p15"/>
          <p:cNvSpPr/>
          <p:nvPr/>
        </p:nvSpPr>
        <p:spPr>
          <a:xfrm>
            <a:off x="1061801" y="3658481"/>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Proposed Dashboard and Visualisation Report</a:t>
            </a:r>
            <a:endParaRPr b="1">
              <a:solidFill>
                <a:schemeClr val="lt1"/>
              </a:solidFill>
            </a:endParaRPr>
          </a:p>
        </p:txBody>
      </p:sp>
      <p:sp>
        <p:nvSpPr>
          <p:cNvPr id="98" name="Google Shape;98;p15"/>
          <p:cNvSpPr/>
          <p:nvPr/>
        </p:nvSpPr>
        <p:spPr>
          <a:xfrm>
            <a:off x="1061801" y="4043556"/>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Our Recommendation</a:t>
            </a:r>
            <a:endParaRPr b="1">
              <a:solidFill>
                <a:schemeClr val="lt1"/>
              </a:solidFill>
            </a:endParaRPr>
          </a:p>
        </p:txBody>
      </p:sp>
      <p:sp>
        <p:nvSpPr>
          <p:cNvPr id="99" name="Google Shape;99;p15"/>
          <p:cNvSpPr/>
          <p:nvPr/>
        </p:nvSpPr>
        <p:spPr>
          <a:xfrm>
            <a:off x="1061201" y="4450806"/>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Conclusion </a:t>
            </a:r>
            <a:endParaRPr b="1">
              <a:solidFill>
                <a:schemeClr val="lt1"/>
              </a:solidFill>
            </a:endParaRPr>
          </a:p>
        </p:txBody>
      </p:sp>
      <p:sp>
        <p:nvSpPr>
          <p:cNvPr id="100" name="Google Shape;100;p15"/>
          <p:cNvSpPr/>
          <p:nvPr/>
        </p:nvSpPr>
        <p:spPr>
          <a:xfrm>
            <a:off x="1061201" y="695706"/>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15"/>
          <p:cNvSpPr txBox="1"/>
          <p:nvPr/>
        </p:nvSpPr>
        <p:spPr>
          <a:xfrm>
            <a:off x="1333875" y="632388"/>
            <a:ext cx="6146700" cy="400200"/>
          </a:xfrm>
          <a:prstGeom prst="rect">
            <a:avLst/>
          </a:prstGeom>
          <a:noFill/>
          <a:ln>
            <a:noFill/>
          </a:ln>
        </p:spPr>
        <p:txBody>
          <a:bodyPr spcFirstLastPara="1" wrap="square" lIns="91425" tIns="91425" rIns="91425" bIns="91425" anchor="t" anchorCtr="0">
            <a:spAutoFit/>
          </a:bodyPr>
          <a:lstStyle/>
          <a:p>
            <a:pPr marL="914400" lvl="0" indent="0" algn="ctr" rtl="0">
              <a:spcBef>
                <a:spcPts val="0"/>
              </a:spcBef>
              <a:spcAft>
                <a:spcPts val="0"/>
              </a:spcAft>
              <a:buNone/>
            </a:pPr>
            <a:r>
              <a:rPr lang="en-GB" b="1">
                <a:solidFill>
                  <a:schemeClr val="lt1"/>
                </a:solidFill>
                <a:latin typeface="Roboto" panose="02000000000000000000"/>
                <a:ea typeface="Roboto" panose="02000000000000000000"/>
                <a:cs typeface="Roboto" panose="02000000000000000000"/>
                <a:sym typeface="Roboto" panose="02000000000000000000"/>
              </a:rPr>
              <a:t>Mid Term Dashboard</a:t>
            </a:r>
            <a:endParaRPr b="1">
              <a:solidFill>
                <a:schemeClr val="lt1"/>
              </a:solidFill>
              <a:latin typeface="Roboto" panose="02000000000000000000"/>
              <a:ea typeface="Roboto" panose="02000000000000000000"/>
              <a:cs typeface="Roboto" panose="02000000000000000000"/>
              <a:sym typeface="Roboto" panose="02000000000000000000"/>
            </a:endParaRPr>
          </a:p>
        </p:txBody>
      </p:sp>
      <p:sp>
        <p:nvSpPr>
          <p:cNvPr id="102" name="Google Shape;102;p15"/>
          <p:cNvSpPr/>
          <p:nvPr/>
        </p:nvSpPr>
        <p:spPr>
          <a:xfrm>
            <a:off x="1061201" y="4858044"/>
            <a:ext cx="7352669" cy="273550"/>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References  </a:t>
            </a:r>
            <a:endParaRPr b="1">
              <a:solidFill>
                <a:schemeClr val="lt1"/>
              </a:solidFill>
            </a:endParaRPr>
          </a:p>
        </p:txBody>
      </p:sp>
      <p:sp>
        <p:nvSpPr>
          <p:cNvPr id="103" name="Google Shape;103;p15"/>
          <p:cNvSpPr/>
          <p:nvPr/>
        </p:nvSpPr>
        <p:spPr>
          <a:xfrm>
            <a:off x="1061200" y="44300"/>
            <a:ext cx="7352669" cy="528548"/>
          </a:xfrm>
          <a:custGeom>
            <a:avLst/>
            <a:gdLst/>
            <a:ahLst/>
            <a:cxnLst/>
            <a:rect l="l" t="t" r="r" b="b"/>
            <a:pathLst>
              <a:path w="24318" h="12577" extrusionOk="0">
                <a:moveTo>
                  <a:pt x="1" y="0"/>
                </a:moveTo>
                <a:lnTo>
                  <a:pt x="1" y="10475"/>
                </a:lnTo>
                <a:cubicBezTo>
                  <a:pt x="1" y="11642"/>
                  <a:pt x="5438" y="12576"/>
                  <a:pt x="12143" y="12576"/>
                </a:cubicBezTo>
                <a:cubicBezTo>
                  <a:pt x="18881" y="12576"/>
                  <a:pt x="24318" y="11642"/>
                  <a:pt x="24318" y="10475"/>
                </a:cubicBezTo>
                <a:lnTo>
                  <a:pt x="24318" y="0"/>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700" b="1">
                <a:solidFill>
                  <a:schemeClr val="lt1"/>
                </a:solidFill>
              </a:rPr>
              <a:t>Table of Contents</a:t>
            </a:r>
            <a:endParaRPr sz="2700" b="1">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4"/>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p>
        </p:txBody>
      </p:sp>
      <p:pic>
        <p:nvPicPr>
          <p:cNvPr id="265" name="Google Shape;265;p24"/>
          <p:cNvPicPr preferRelativeResize="0"/>
          <p:nvPr/>
        </p:nvPicPr>
        <p:blipFill>
          <a:blip r:embed="rId1"/>
          <a:stretch>
            <a:fillRect/>
          </a:stretch>
        </p:blipFill>
        <p:spPr>
          <a:xfrm>
            <a:off x="0" y="0"/>
            <a:ext cx="91440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5"/>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p>
        </p:txBody>
      </p:sp>
      <p:pic>
        <p:nvPicPr>
          <p:cNvPr id="271" name="Google Shape;271;p25"/>
          <p:cNvPicPr preferRelativeResize="0"/>
          <p:nvPr/>
        </p:nvPicPr>
        <p:blipFill>
          <a:blip r:embed="rId1"/>
          <a:stretch>
            <a:fillRect/>
          </a:stretch>
        </p:blipFill>
        <p:spPr>
          <a:xfrm>
            <a:off x="152400" y="1045375"/>
            <a:ext cx="7014624" cy="3945726"/>
          </a:xfrm>
          <a:prstGeom prst="rect">
            <a:avLst/>
          </a:prstGeom>
          <a:noFill/>
          <a:ln>
            <a:noFill/>
          </a:ln>
        </p:spPr>
      </p:pic>
      <p:pic>
        <p:nvPicPr>
          <p:cNvPr id="272" name="Google Shape;272;p25"/>
          <p:cNvPicPr preferRelativeResize="0"/>
          <p:nvPr/>
        </p:nvPicPr>
        <p:blipFill>
          <a:blip r:embed="rId1"/>
          <a:stretch>
            <a:fillRect/>
          </a:stretch>
        </p:blipFill>
        <p:spPr>
          <a:xfrm>
            <a:off x="152400" y="152400"/>
            <a:ext cx="8823648" cy="5143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6"/>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p>
        </p:txBody>
      </p:sp>
      <p:pic>
        <p:nvPicPr>
          <p:cNvPr id="278" name="Google Shape;278;p26"/>
          <p:cNvPicPr preferRelativeResize="0"/>
          <p:nvPr/>
        </p:nvPicPr>
        <p:blipFill>
          <a:blip r:embed="rId1"/>
          <a:stretch>
            <a:fillRect/>
          </a:stretch>
        </p:blipFill>
        <p:spPr>
          <a:xfrm>
            <a:off x="0" y="0"/>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7"/>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p>
        </p:txBody>
      </p:sp>
      <p:pic>
        <p:nvPicPr>
          <p:cNvPr id="284" name="Google Shape;284;p27"/>
          <p:cNvPicPr preferRelativeResize="0"/>
          <p:nvPr/>
        </p:nvPicPr>
        <p:blipFill>
          <a:blip r:embed="rId1"/>
          <a:stretch>
            <a:fillRect/>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8"/>
          <p:cNvSpPr txBox="1"/>
          <p:nvPr/>
        </p:nvSpPr>
        <p:spPr>
          <a:xfrm>
            <a:off x="217350" y="879700"/>
            <a:ext cx="9091800" cy="9990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1200"/>
              </a:spcBef>
              <a:spcAft>
                <a:spcPts val="0"/>
              </a:spcAft>
              <a:buNone/>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In its data warehousing procedures, Amazon mostly uses an ELT (Extract, Load, Transform) strategy (GeneAka, 2022).</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15000"/>
              </a:lnSpc>
              <a:spcBef>
                <a:spcPts val="1200"/>
              </a:spcBef>
              <a:spcAft>
                <a:spcPts val="0"/>
              </a:spcAft>
              <a:buNone/>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Web Services (AWS) offers a cloud-based data warehousing service called Amazon Redshift implements an ELT data warehousing system.</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290" name="Google Shape;290;p28"/>
          <p:cNvSpPr/>
          <p:nvPr/>
        </p:nvSpPr>
        <p:spPr>
          <a:xfrm>
            <a:off x="860275" y="2743910"/>
            <a:ext cx="6268200" cy="6456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8"/>
          <p:cNvSpPr/>
          <p:nvPr/>
        </p:nvSpPr>
        <p:spPr>
          <a:xfrm>
            <a:off x="1474576" y="2482536"/>
            <a:ext cx="955500" cy="1025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8"/>
          <p:cNvSpPr/>
          <p:nvPr/>
        </p:nvSpPr>
        <p:spPr>
          <a:xfrm>
            <a:off x="3325301" y="2601515"/>
            <a:ext cx="955500" cy="930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8"/>
          <p:cNvSpPr/>
          <p:nvPr/>
        </p:nvSpPr>
        <p:spPr>
          <a:xfrm>
            <a:off x="5372832" y="2588008"/>
            <a:ext cx="836400" cy="930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28"/>
          <p:cNvSpPr txBox="1"/>
          <p:nvPr/>
        </p:nvSpPr>
        <p:spPr>
          <a:xfrm>
            <a:off x="1157302" y="1735113"/>
            <a:ext cx="1644000" cy="5793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GB"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Extract</a:t>
            </a:r>
            <a:endParaRPr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295" name="Google Shape;295;p28"/>
          <p:cNvSpPr txBox="1"/>
          <p:nvPr/>
        </p:nvSpPr>
        <p:spPr>
          <a:xfrm>
            <a:off x="860281" y="3648481"/>
            <a:ext cx="1767300" cy="80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Tools like AWS Database Migration Service, Amazon S3 are used to extract data from a variety of sources. </a:t>
            </a:r>
            <a:endParaRPr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ctr" rtl="0">
              <a:lnSpc>
                <a:spcPct val="115000"/>
              </a:lnSpc>
              <a:spcBef>
                <a:spcPts val="1200"/>
              </a:spcBef>
              <a:spcAft>
                <a:spcPts val="0"/>
              </a:spcAft>
              <a:buNone/>
            </a:pPr>
            <a:endParaRPr sz="1200">
              <a:solidFill>
                <a:schemeClr val="dk1"/>
              </a:solidFill>
              <a:latin typeface="Roboto" panose="02000000000000000000"/>
              <a:ea typeface="Roboto" panose="02000000000000000000"/>
              <a:cs typeface="Roboto" panose="02000000000000000000"/>
              <a:sym typeface="Roboto" panose="02000000000000000000"/>
            </a:endParaRPr>
          </a:p>
        </p:txBody>
      </p:sp>
      <p:sp>
        <p:nvSpPr>
          <p:cNvPr id="296" name="Google Shape;296;p28"/>
          <p:cNvSpPr txBox="1"/>
          <p:nvPr/>
        </p:nvSpPr>
        <p:spPr>
          <a:xfrm>
            <a:off x="3067498" y="3648481"/>
            <a:ext cx="1644000" cy="80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Redshift receives the extracted data and loads it using tools like the COPY command. </a:t>
            </a:r>
            <a:endParaRPr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ctr" rtl="0">
              <a:lnSpc>
                <a:spcPct val="115000"/>
              </a:lnSpc>
              <a:spcBef>
                <a:spcPts val="1200"/>
              </a:spcBef>
              <a:spcAft>
                <a:spcPts val="0"/>
              </a:spcAft>
              <a:buNone/>
            </a:pPr>
            <a:endParaRPr sz="1200">
              <a:solidFill>
                <a:schemeClr val="dk1"/>
              </a:solidFill>
              <a:latin typeface="Roboto" panose="02000000000000000000"/>
              <a:ea typeface="Roboto" panose="02000000000000000000"/>
              <a:cs typeface="Roboto" panose="02000000000000000000"/>
              <a:sym typeface="Roboto" panose="02000000000000000000"/>
            </a:endParaRPr>
          </a:p>
          <a:p>
            <a:pPr marL="0" lvl="0" indent="0" algn="ctr" rtl="0">
              <a:lnSpc>
                <a:spcPct val="115000"/>
              </a:lnSpc>
              <a:spcBef>
                <a:spcPts val="0"/>
              </a:spcBef>
              <a:spcAft>
                <a:spcPts val="0"/>
              </a:spcAft>
              <a:buNone/>
            </a:pPr>
            <a:endParaRPr sz="1200">
              <a:solidFill>
                <a:schemeClr val="dk1"/>
              </a:solidFill>
              <a:latin typeface="Roboto" panose="02000000000000000000"/>
              <a:ea typeface="Roboto" panose="02000000000000000000"/>
              <a:cs typeface="Roboto" panose="02000000000000000000"/>
              <a:sym typeface="Roboto" panose="02000000000000000000"/>
            </a:endParaRPr>
          </a:p>
        </p:txBody>
      </p:sp>
      <p:sp>
        <p:nvSpPr>
          <p:cNvPr id="297" name="Google Shape;297;p28"/>
          <p:cNvSpPr txBox="1"/>
          <p:nvPr/>
        </p:nvSpPr>
        <p:spPr>
          <a:xfrm>
            <a:off x="5086604" y="3611252"/>
            <a:ext cx="2248200" cy="80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Using a SQL-based query engine, the Redshift cluster performs transformations and data processing that enables complex analytical queries and transformations for gaining insights and creating data models.</a:t>
            </a:r>
            <a:endParaRPr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ctr" rtl="0">
              <a:lnSpc>
                <a:spcPct val="115000"/>
              </a:lnSpc>
              <a:spcBef>
                <a:spcPts val="1200"/>
              </a:spcBef>
              <a:spcAft>
                <a:spcPts val="0"/>
              </a:spcAft>
              <a:buNone/>
            </a:pPr>
            <a:endParaRPr sz="1200">
              <a:solidFill>
                <a:schemeClr val="dk1"/>
              </a:solidFill>
              <a:latin typeface="Roboto" panose="02000000000000000000"/>
              <a:ea typeface="Roboto" panose="02000000000000000000"/>
              <a:cs typeface="Roboto" panose="02000000000000000000"/>
              <a:sym typeface="Roboto" panose="02000000000000000000"/>
            </a:endParaRPr>
          </a:p>
        </p:txBody>
      </p:sp>
      <p:sp>
        <p:nvSpPr>
          <p:cNvPr id="298" name="Google Shape;298;p28"/>
          <p:cNvSpPr txBox="1"/>
          <p:nvPr/>
        </p:nvSpPr>
        <p:spPr>
          <a:xfrm>
            <a:off x="2991484" y="1762275"/>
            <a:ext cx="1644000" cy="5793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GB"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Load</a:t>
            </a:r>
            <a:endParaRPr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299" name="Google Shape;299;p28"/>
          <p:cNvSpPr txBox="1"/>
          <p:nvPr/>
        </p:nvSpPr>
        <p:spPr>
          <a:xfrm>
            <a:off x="4825640" y="1762275"/>
            <a:ext cx="1644000" cy="5793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GB"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Transform</a:t>
            </a:r>
            <a:endParaRPr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nvGrpSpPr>
          <p:cNvPr id="300" name="Google Shape;300;p28"/>
          <p:cNvGrpSpPr/>
          <p:nvPr/>
        </p:nvGrpSpPr>
        <p:grpSpPr>
          <a:xfrm>
            <a:off x="1778110" y="2751864"/>
            <a:ext cx="368185" cy="388274"/>
            <a:chOff x="-65129950" y="2646800"/>
            <a:chExt cx="311125" cy="317425"/>
          </a:xfrm>
        </p:grpSpPr>
        <p:sp>
          <p:nvSpPr>
            <p:cNvPr id="301" name="Google Shape;301;p2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2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 name="Google Shape;303;p28"/>
          <p:cNvGrpSpPr/>
          <p:nvPr/>
        </p:nvGrpSpPr>
        <p:grpSpPr>
          <a:xfrm>
            <a:off x="3574157" y="2878894"/>
            <a:ext cx="368227" cy="375757"/>
            <a:chOff x="1412450" y="1954475"/>
            <a:chExt cx="297750" cy="296175"/>
          </a:xfrm>
        </p:grpSpPr>
        <p:sp>
          <p:nvSpPr>
            <p:cNvPr id="304" name="Google Shape;304;p2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6" name="Google Shape;306;p28"/>
          <p:cNvGrpSpPr/>
          <p:nvPr/>
        </p:nvGrpSpPr>
        <p:grpSpPr>
          <a:xfrm>
            <a:off x="5606238" y="2874630"/>
            <a:ext cx="368274" cy="356973"/>
            <a:chOff x="-62890750" y="2296300"/>
            <a:chExt cx="330825" cy="317450"/>
          </a:xfrm>
        </p:grpSpPr>
        <p:sp>
          <p:nvSpPr>
            <p:cNvPr id="307" name="Google Shape;307;p2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2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2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0" name="Google Shape;310;p28"/>
          <p:cNvSpPr txBox="1">
            <a:spLocks noGrp="1"/>
          </p:cNvSpPr>
          <p:nvPr>
            <p:ph type="title"/>
          </p:nvPr>
        </p:nvSpPr>
        <p:spPr>
          <a:xfrm>
            <a:off x="457200" y="165200"/>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Data Warehousing Infrastructure of Amazon</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9"/>
          <p:cNvSpPr txBox="1">
            <a:spLocks noGrp="1"/>
          </p:cNvSpPr>
          <p:nvPr>
            <p:ph type="title"/>
          </p:nvPr>
        </p:nvSpPr>
        <p:spPr>
          <a:xfrm>
            <a:off x="457200" y="76450"/>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ELT Data Warehousing of Amazon -Amazon Redshift</a:t>
            </a:r>
            <a:endParaRPr b="1"/>
          </a:p>
        </p:txBody>
      </p:sp>
      <p:pic>
        <p:nvPicPr>
          <p:cNvPr id="316" name="Google Shape;316;p29"/>
          <p:cNvPicPr preferRelativeResize="0"/>
          <p:nvPr/>
        </p:nvPicPr>
        <p:blipFill rotWithShape="1">
          <a:blip r:embed="rId1"/>
          <a:srcRect l="8831" r="11392" b="13314"/>
          <a:stretch>
            <a:fillRect/>
          </a:stretch>
        </p:blipFill>
        <p:spPr>
          <a:xfrm>
            <a:off x="715400" y="707213"/>
            <a:ext cx="7409050" cy="1769875"/>
          </a:xfrm>
          <a:prstGeom prst="rect">
            <a:avLst/>
          </a:prstGeom>
          <a:noFill/>
          <a:ln>
            <a:noFill/>
          </a:ln>
        </p:spPr>
      </p:pic>
      <p:sp>
        <p:nvSpPr>
          <p:cNvPr id="317" name="Google Shape;317;p29"/>
          <p:cNvSpPr txBox="1"/>
          <p:nvPr/>
        </p:nvSpPr>
        <p:spPr>
          <a:xfrm>
            <a:off x="7661206" y="3971716"/>
            <a:ext cx="1294500" cy="30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a:solidFill>
                  <a:srgbClr val="FFFFFF"/>
                </a:solidFill>
                <a:latin typeface="Roboto" panose="02000000000000000000"/>
                <a:ea typeface="Roboto" panose="02000000000000000000"/>
                <a:cs typeface="Roboto" panose="02000000000000000000"/>
                <a:sym typeface="Roboto" panose="02000000000000000000"/>
              </a:rPr>
              <a:t>Venus is the second planet from the Sun</a:t>
            </a:r>
            <a:endParaRPr sz="1200">
              <a:solidFill>
                <a:srgbClr val="FFFFFF"/>
              </a:solidFill>
              <a:latin typeface="Roboto" panose="02000000000000000000"/>
              <a:ea typeface="Roboto" panose="02000000000000000000"/>
              <a:cs typeface="Roboto" panose="02000000000000000000"/>
              <a:sym typeface="Roboto" panose="02000000000000000000"/>
            </a:endParaRPr>
          </a:p>
        </p:txBody>
      </p:sp>
      <p:grpSp>
        <p:nvGrpSpPr>
          <p:cNvPr id="318" name="Google Shape;318;p29"/>
          <p:cNvGrpSpPr/>
          <p:nvPr/>
        </p:nvGrpSpPr>
        <p:grpSpPr>
          <a:xfrm>
            <a:off x="6888051" y="4033675"/>
            <a:ext cx="255615" cy="188376"/>
            <a:chOff x="-62511900" y="4129100"/>
            <a:chExt cx="304050" cy="282000"/>
          </a:xfrm>
        </p:grpSpPr>
        <p:sp>
          <p:nvSpPr>
            <p:cNvPr id="319" name="Google Shape;319;p2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2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2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4" name="Google Shape;324;p29"/>
          <p:cNvSpPr/>
          <p:nvPr/>
        </p:nvSpPr>
        <p:spPr>
          <a:xfrm rot="-5400000">
            <a:off x="283200" y="2836530"/>
            <a:ext cx="1944300" cy="2021700"/>
          </a:xfrm>
          <a:prstGeom prst="round2SameRect">
            <a:avLst>
              <a:gd name="adj1" fmla="val 17662"/>
              <a:gd name="adj2"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29"/>
          <p:cNvSpPr/>
          <p:nvPr/>
        </p:nvSpPr>
        <p:spPr>
          <a:xfrm>
            <a:off x="4058853" y="2562702"/>
            <a:ext cx="486753" cy="680496"/>
          </a:xfrm>
          <a:custGeom>
            <a:avLst/>
            <a:gdLst/>
            <a:ahLst/>
            <a:cxnLst/>
            <a:rect l="l" t="t" r="r" b="b"/>
            <a:pathLst>
              <a:path w="21131" h="37211" extrusionOk="0">
                <a:moveTo>
                  <a:pt x="0" y="17523"/>
                </a:moveTo>
                <a:lnTo>
                  <a:pt x="0" y="37211"/>
                </a:lnTo>
                <a:lnTo>
                  <a:pt x="21131" y="25357"/>
                </a:lnTo>
                <a:lnTo>
                  <a:pt x="21131" y="0"/>
                </a:lnTo>
                <a:close/>
              </a:path>
            </a:pathLst>
          </a:custGeom>
          <a:solidFill>
            <a:srgbClr val="F8AA05"/>
          </a:solidFill>
          <a:ln>
            <a:noFill/>
          </a:ln>
        </p:spPr>
      </p:sp>
      <p:sp>
        <p:nvSpPr>
          <p:cNvPr id="326" name="Google Shape;326;p29"/>
          <p:cNvSpPr/>
          <p:nvPr/>
        </p:nvSpPr>
        <p:spPr>
          <a:xfrm>
            <a:off x="4064895" y="3062981"/>
            <a:ext cx="470974" cy="576621"/>
          </a:xfrm>
          <a:custGeom>
            <a:avLst/>
            <a:gdLst/>
            <a:ahLst/>
            <a:cxnLst/>
            <a:rect l="l" t="t" r="r" b="b"/>
            <a:pathLst>
              <a:path w="19766" h="34029" extrusionOk="0">
                <a:moveTo>
                  <a:pt x="19765" y="0"/>
                </a:moveTo>
                <a:lnTo>
                  <a:pt x="1" y="12299"/>
                </a:lnTo>
                <a:lnTo>
                  <a:pt x="1" y="34028"/>
                </a:lnTo>
                <a:lnTo>
                  <a:pt x="19765" y="27837"/>
                </a:lnTo>
                <a:lnTo>
                  <a:pt x="19765" y="0"/>
                </a:lnTo>
                <a:close/>
              </a:path>
            </a:pathLst>
          </a:custGeom>
          <a:solidFill>
            <a:srgbClr val="E9B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7" name="Google Shape;327;p29"/>
          <p:cNvSpPr/>
          <p:nvPr/>
        </p:nvSpPr>
        <p:spPr>
          <a:xfrm rot="5400000">
            <a:off x="6194283" y="1404431"/>
            <a:ext cx="471900" cy="37890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8" name="Google Shape;328;p29"/>
          <p:cNvSpPr/>
          <p:nvPr/>
        </p:nvSpPr>
        <p:spPr>
          <a:xfrm>
            <a:off x="2299281" y="3271402"/>
            <a:ext cx="1765696" cy="368215"/>
          </a:xfrm>
          <a:custGeom>
            <a:avLst/>
            <a:gdLst/>
            <a:ahLst/>
            <a:cxnLst/>
            <a:rect l="l" t="t" r="r" b="b"/>
            <a:pathLst>
              <a:path w="65378" h="21730" extrusionOk="0">
                <a:moveTo>
                  <a:pt x="1" y="0"/>
                </a:moveTo>
                <a:lnTo>
                  <a:pt x="1" y="21729"/>
                </a:lnTo>
                <a:lnTo>
                  <a:pt x="65378" y="21729"/>
                </a:lnTo>
                <a:lnTo>
                  <a:pt x="65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29" name="Google Shape;329;p29"/>
          <p:cNvSpPr/>
          <p:nvPr/>
        </p:nvSpPr>
        <p:spPr>
          <a:xfrm>
            <a:off x="4064895" y="3062763"/>
            <a:ext cx="470974" cy="576621"/>
          </a:xfrm>
          <a:custGeom>
            <a:avLst/>
            <a:gdLst/>
            <a:ahLst/>
            <a:cxnLst/>
            <a:rect l="l" t="t" r="r" b="b"/>
            <a:pathLst>
              <a:path w="19766" h="34029" extrusionOk="0">
                <a:moveTo>
                  <a:pt x="19765" y="0"/>
                </a:moveTo>
                <a:lnTo>
                  <a:pt x="1" y="12299"/>
                </a:lnTo>
                <a:lnTo>
                  <a:pt x="1" y="34028"/>
                </a:lnTo>
                <a:lnTo>
                  <a:pt x="19765" y="27837"/>
                </a:lnTo>
                <a:lnTo>
                  <a:pt x="19765" y="0"/>
                </a:lnTo>
                <a:close/>
              </a:path>
            </a:pathLst>
          </a:custGeom>
          <a:solidFill>
            <a:srgbClr val="C765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0" name="Google Shape;330;p29"/>
          <p:cNvSpPr/>
          <p:nvPr/>
        </p:nvSpPr>
        <p:spPr>
          <a:xfrm rot="5400000">
            <a:off x="6194134" y="1904704"/>
            <a:ext cx="471900" cy="3789000"/>
          </a:xfrm>
          <a:prstGeom prst="round2SameRect">
            <a:avLst>
              <a:gd name="adj1" fmla="val 50000"/>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1" name="Google Shape;331;p29"/>
          <p:cNvSpPr/>
          <p:nvPr/>
        </p:nvSpPr>
        <p:spPr>
          <a:xfrm>
            <a:off x="2299281" y="3667469"/>
            <a:ext cx="1765696" cy="368215"/>
          </a:xfrm>
          <a:custGeom>
            <a:avLst/>
            <a:gdLst/>
            <a:ahLst/>
            <a:cxnLst/>
            <a:rect l="l" t="t" r="r" b="b"/>
            <a:pathLst>
              <a:path w="65378" h="21730" extrusionOk="0">
                <a:moveTo>
                  <a:pt x="1" y="0"/>
                </a:moveTo>
                <a:lnTo>
                  <a:pt x="1" y="21729"/>
                </a:lnTo>
                <a:lnTo>
                  <a:pt x="65378" y="21729"/>
                </a:lnTo>
                <a:lnTo>
                  <a:pt x="653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2" name="Google Shape;332;p29"/>
          <p:cNvSpPr/>
          <p:nvPr/>
        </p:nvSpPr>
        <p:spPr>
          <a:xfrm>
            <a:off x="4064895" y="3563555"/>
            <a:ext cx="470974" cy="472122"/>
          </a:xfrm>
          <a:custGeom>
            <a:avLst/>
            <a:gdLst/>
            <a:ahLst/>
            <a:cxnLst/>
            <a:rect l="l" t="t" r="r" b="b"/>
            <a:pathLst>
              <a:path w="19766" h="27862" extrusionOk="0">
                <a:moveTo>
                  <a:pt x="19765" y="1"/>
                </a:moveTo>
                <a:lnTo>
                  <a:pt x="1" y="6132"/>
                </a:lnTo>
                <a:lnTo>
                  <a:pt x="1" y="27861"/>
                </a:lnTo>
                <a:lnTo>
                  <a:pt x="19765" y="27837"/>
                </a:lnTo>
                <a:lnTo>
                  <a:pt x="19765" y="1"/>
                </a:lnTo>
                <a:close/>
              </a:path>
            </a:pathLst>
          </a:custGeom>
          <a:solidFill>
            <a:srgbClr val="F5D1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3" name="Google Shape;333;p29"/>
          <p:cNvSpPr/>
          <p:nvPr/>
        </p:nvSpPr>
        <p:spPr>
          <a:xfrm>
            <a:off x="4064895" y="3563159"/>
            <a:ext cx="470974" cy="472122"/>
          </a:xfrm>
          <a:custGeom>
            <a:avLst/>
            <a:gdLst/>
            <a:ahLst/>
            <a:cxnLst/>
            <a:rect l="l" t="t" r="r" b="b"/>
            <a:pathLst>
              <a:path w="19766" h="27862" extrusionOk="0">
                <a:moveTo>
                  <a:pt x="19765" y="1"/>
                </a:moveTo>
                <a:lnTo>
                  <a:pt x="1" y="6132"/>
                </a:lnTo>
                <a:lnTo>
                  <a:pt x="1" y="27861"/>
                </a:lnTo>
                <a:lnTo>
                  <a:pt x="19765" y="27837"/>
                </a:lnTo>
                <a:lnTo>
                  <a:pt x="19765" y="1"/>
                </a:lnTo>
                <a:close/>
              </a:path>
            </a:pathLst>
          </a:custGeom>
          <a:solidFill>
            <a:srgbClr val="8D3C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4" name="Google Shape;334;p29"/>
          <p:cNvSpPr/>
          <p:nvPr/>
        </p:nvSpPr>
        <p:spPr>
          <a:xfrm rot="5400000">
            <a:off x="6194134" y="2405443"/>
            <a:ext cx="471900" cy="37890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5" name="Google Shape;335;p29"/>
          <p:cNvSpPr/>
          <p:nvPr/>
        </p:nvSpPr>
        <p:spPr>
          <a:xfrm>
            <a:off x="2299281" y="4063740"/>
            <a:ext cx="1765696" cy="368215"/>
          </a:xfrm>
          <a:custGeom>
            <a:avLst/>
            <a:gdLst/>
            <a:ahLst/>
            <a:cxnLst/>
            <a:rect l="l" t="t" r="r" b="b"/>
            <a:pathLst>
              <a:path w="65378" h="21730" extrusionOk="0">
                <a:moveTo>
                  <a:pt x="1" y="0"/>
                </a:moveTo>
                <a:lnTo>
                  <a:pt x="1" y="21729"/>
                </a:lnTo>
                <a:lnTo>
                  <a:pt x="65378" y="21729"/>
                </a:lnTo>
                <a:lnTo>
                  <a:pt x="653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6" name="Google Shape;336;p29"/>
          <p:cNvSpPr/>
          <p:nvPr/>
        </p:nvSpPr>
        <p:spPr>
          <a:xfrm>
            <a:off x="4064895" y="4063740"/>
            <a:ext cx="470974" cy="472105"/>
          </a:xfrm>
          <a:custGeom>
            <a:avLst/>
            <a:gdLst/>
            <a:ahLst/>
            <a:cxnLst/>
            <a:rect l="l" t="t" r="r" b="b"/>
            <a:pathLst>
              <a:path w="19766" h="27861" extrusionOk="0">
                <a:moveTo>
                  <a:pt x="1" y="0"/>
                </a:moveTo>
                <a:lnTo>
                  <a:pt x="1" y="21729"/>
                </a:lnTo>
                <a:lnTo>
                  <a:pt x="19765" y="27861"/>
                </a:lnTo>
                <a:lnTo>
                  <a:pt x="19765" y="24"/>
                </a:lnTo>
                <a:lnTo>
                  <a:pt x="1" y="0"/>
                </a:lnTo>
                <a:close/>
              </a:path>
            </a:pathLst>
          </a:custGeom>
          <a:solidFill>
            <a:srgbClr val="E75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7" name="Google Shape;337;p29"/>
          <p:cNvSpPr/>
          <p:nvPr/>
        </p:nvSpPr>
        <p:spPr>
          <a:xfrm>
            <a:off x="4064895" y="4063523"/>
            <a:ext cx="470974" cy="472105"/>
          </a:xfrm>
          <a:custGeom>
            <a:avLst/>
            <a:gdLst/>
            <a:ahLst/>
            <a:cxnLst/>
            <a:rect l="l" t="t" r="r" b="b"/>
            <a:pathLst>
              <a:path w="19766" h="27861" extrusionOk="0">
                <a:moveTo>
                  <a:pt x="1" y="0"/>
                </a:moveTo>
                <a:lnTo>
                  <a:pt x="1" y="21729"/>
                </a:lnTo>
                <a:lnTo>
                  <a:pt x="19765" y="27861"/>
                </a:lnTo>
                <a:lnTo>
                  <a:pt x="19765" y="24"/>
                </a:lnTo>
                <a:lnTo>
                  <a:pt x="1" y="0"/>
                </a:lnTo>
                <a:close/>
              </a:path>
            </a:pathLst>
          </a:custGeom>
          <a:solidFill>
            <a:srgbClr val="3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8" name="Google Shape;338;p29"/>
          <p:cNvSpPr/>
          <p:nvPr/>
        </p:nvSpPr>
        <p:spPr>
          <a:xfrm rot="5400000">
            <a:off x="6194134" y="2905748"/>
            <a:ext cx="471900" cy="37890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39" name="Google Shape;339;p29"/>
          <p:cNvSpPr/>
          <p:nvPr/>
        </p:nvSpPr>
        <p:spPr>
          <a:xfrm>
            <a:off x="2299281" y="4459994"/>
            <a:ext cx="1765696" cy="368215"/>
          </a:xfrm>
          <a:custGeom>
            <a:avLst/>
            <a:gdLst/>
            <a:ahLst/>
            <a:cxnLst/>
            <a:rect l="l" t="t" r="r" b="b"/>
            <a:pathLst>
              <a:path w="65378" h="21730" extrusionOk="0">
                <a:moveTo>
                  <a:pt x="1" y="1"/>
                </a:moveTo>
                <a:lnTo>
                  <a:pt x="1" y="21730"/>
                </a:lnTo>
                <a:lnTo>
                  <a:pt x="65378" y="21730"/>
                </a:lnTo>
                <a:lnTo>
                  <a:pt x="653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0" name="Google Shape;340;p29"/>
          <p:cNvSpPr/>
          <p:nvPr/>
        </p:nvSpPr>
        <p:spPr>
          <a:xfrm>
            <a:off x="4064895" y="4459994"/>
            <a:ext cx="470974" cy="576435"/>
          </a:xfrm>
          <a:custGeom>
            <a:avLst/>
            <a:gdLst/>
            <a:ahLst/>
            <a:cxnLst/>
            <a:rect l="l" t="t" r="r" b="b"/>
            <a:pathLst>
              <a:path w="19766" h="34018" extrusionOk="0">
                <a:moveTo>
                  <a:pt x="1" y="1"/>
                </a:moveTo>
                <a:lnTo>
                  <a:pt x="1" y="21730"/>
                </a:lnTo>
                <a:lnTo>
                  <a:pt x="19765" y="34017"/>
                </a:lnTo>
                <a:lnTo>
                  <a:pt x="19765" y="6180"/>
                </a:lnTo>
                <a:lnTo>
                  <a:pt x="1" y="1"/>
                </a:lnTo>
                <a:close/>
              </a:path>
            </a:pathLst>
          </a:custGeom>
          <a:solidFill>
            <a:srgbClr val="216D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1" name="Google Shape;341;p29"/>
          <p:cNvSpPr/>
          <p:nvPr/>
        </p:nvSpPr>
        <p:spPr>
          <a:xfrm rot="5400000">
            <a:off x="6194283" y="904150"/>
            <a:ext cx="471900" cy="37890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2" name="Google Shape;342;p29"/>
          <p:cNvSpPr/>
          <p:nvPr/>
        </p:nvSpPr>
        <p:spPr>
          <a:xfrm>
            <a:off x="2299281" y="2874959"/>
            <a:ext cx="1765696" cy="368215"/>
          </a:xfrm>
          <a:custGeom>
            <a:avLst/>
            <a:gdLst/>
            <a:ahLst/>
            <a:cxnLst/>
            <a:rect l="l" t="t" r="r" b="b"/>
            <a:pathLst>
              <a:path w="65378" h="21730" extrusionOk="0">
                <a:moveTo>
                  <a:pt x="1" y="0"/>
                </a:moveTo>
                <a:lnTo>
                  <a:pt x="1" y="21729"/>
                </a:lnTo>
                <a:lnTo>
                  <a:pt x="65378" y="21729"/>
                </a:lnTo>
                <a:lnTo>
                  <a:pt x="653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43" name="Google Shape;343;p29"/>
          <p:cNvSpPr txBox="1"/>
          <p:nvPr/>
        </p:nvSpPr>
        <p:spPr>
          <a:xfrm>
            <a:off x="4481422" y="2626348"/>
            <a:ext cx="3833400" cy="368100"/>
          </a:xfrm>
          <a:prstGeom prst="rect">
            <a:avLst/>
          </a:prstGeom>
          <a:noFill/>
          <a:ln>
            <a:noFill/>
          </a:ln>
        </p:spPr>
        <p:txBody>
          <a:bodyPr spcFirstLastPara="1" wrap="square" lIns="91425" tIns="91425" rIns="91425" bIns="91425" anchor="ctr" anchorCtr="0">
            <a:noAutofit/>
          </a:bodyPr>
          <a:lstStyle/>
          <a:p>
            <a:pPr marL="914400" lvl="0" indent="0" algn="l" rtl="0">
              <a:lnSpc>
                <a:spcPct val="115000"/>
              </a:lnSpc>
              <a:spcBef>
                <a:spcPts val="1200"/>
              </a:spcBef>
              <a:spcAft>
                <a:spcPts val="0"/>
              </a:spcAft>
              <a:buNone/>
            </a:pPr>
            <a:endParaRPr sz="1000">
              <a:solidFill>
                <a:schemeClr val="dk1"/>
              </a:solidFill>
            </a:endParaRPr>
          </a:p>
          <a:p>
            <a:pPr marL="914400" lvl="1" indent="-292100" algn="l" rtl="0">
              <a:lnSpc>
                <a:spcPct val="115000"/>
              </a:lnSpc>
              <a:spcBef>
                <a:spcPts val="120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AWS Database Migration Service</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S3</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15000"/>
              </a:lnSpc>
              <a:spcBef>
                <a:spcPts val="1200"/>
              </a:spcBef>
              <a:spcAft>
                <a:spcPts val="0"/>
              </a:spcAft>
              <a:buClr>
                <a:schemeClr val="dk1"/>
              </a:buClr>
              <a:buSzPts val="1100"/>
              <a:buFont typeface="Arial" panose="020B0604020202020204"/>
              <a:buNone/>
            </a:pPr>
            <a:endParaRPr sz="1100" b="1">
              <a:solidFill>
                <a:schemeClr val="lt1"/>
              </a:solidFill>
              <a:latin typeface="Roboto" panose="02000000000000000000"/>
              <a:ea typeface="Roboto" panose="02000000000000000000"/>
              <a:cs typeface="Roboto" panose="02000000000000000000"/>
              <a:sym typeface="Roboto" panose="02000000000000000000"/>
            </a:endParaRPr>
          </a:p>
          <a:p>
            <a:pPr marL="0" lvl="0" indent="0" algn="r" rtl="0">
              <a:spcBef>
                <a:spcPts val="0"/>
              </a:spcBef>
              <a:spcAft>
                <a:spcPts val="0"/>
              </a:spcAft>
              <a:buNone/>
            </a:pPr>
            <a:endParaRPr sz="1300">
              <a:solidFill>
                <a:srgbClr val="FFFFFF"/>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344" name="Google Shape;344;p29"/>
          <p:cNvSpPr txBox="1"/>
          <p:nvPr/>
        </p:nvSpPr>
        <p:spPr>
          <a:xfrm>
            <a:off x="2249855" y="2924989"/>
            <a:ext cx="1864500" cy="26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Data Extraction </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345" name="Google Shape;345;p29"/>
          <p:cNvSpPr txBox="1"/>
          <p:nvPr/>
        </p:nvSpPr>
        <p:spPr>
          <a:xfrm>
            <a:off x="4491150" y="3200625"/>
            <a:ext cx="2598600" cy="368100"/>
          </a:xfrm>
          <a:prstGeom prst="rect">
            <a:avLst/>
          </a:prstGeom>
          <a:noFill/>
          <a:ln>
            <a:noFill/>
          </a:ln>
        </p:spPr>
        <p:txBody>
          <a:bodyPr spcFirstLastPara="1" wrap="square" lIns="91425" tIns="91425" rIns="91425" bIns="91425" anchor="ctr" anchorCtr="0">
            <a:noAutofit/>
          </a:bodyPr>
          <a:lstStyle/>
          <a:p>
            <a:pPr marL="914400" lvl="1" indent="-292100" algn="l" rtl="0">
              <a:lnSpc>
                <a:spcPct val="115000"/>
              </a:lnSpc>
              <a:spcBef>
                <a:spcPts val="120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COPY Command</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Kinesis Data </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Firehose</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r" rtl="0">
              <a:spcBef>
                <a:spcPts val="1200"/>
              </a:spcBef>
              <a:spcAft>
                <a:spcPts val="0"/>
              </a:spcAft>
              <a:buNone/>
            </a:pPr>
            <a:endParaRPr sz="1200">
              <a:solidFill>
                <a:srgbClr val="FFFFFF"/>
              </a:solidFill>
              <a:latin typeface="Roboto" panose="02000000000000000000"/>
              <a:ea typeface="Roboto" panose="02000000000000000000"/>
              <a:cs typeface="Roboto" panose="02000000000000000000"/>
              <a:sym typeface="Roboto" panose="02000000000000000000"/>
            </a:endParaRPr>
          </a:p>
        </p:txBody>
      </p:sp>
      <p:sp>
        <p:nvSpPr>
          <p:cNvPr id="346" name="Google Shape;346;p29"/>
          <p:cNvSpPr txBox="1"/>
          <p:nvPr/>
        </p:nvSpPr>
        <p:spPr>
          <a:xfrm>
            <a:off x="4491157" y="3573143"/>
            <a:ext cx="3529200" cy="452400"/>
          </a:xfrm>
          <a:prstGeom prst="rect">
            <a:avLst/>
          </a:prstGeom>
          <a:noFill/>
          <a:ln>
            <a:noFill/>
          </a:ln>
        </p:spPr>
        <p:txBody>
          <a:bodyPr spcFirstLastPara="1" wrap="square" lIns="91425" tIns="91425" rIns="91425" bIns="91425" anchor="ctr" anchorCtr="0">
            <a:noAutofit/>
          </a:bodyPr>
          <a:lstStyle/>
          <a:p>
            <a:pPr marL="914400" lvl="1" indent="-292100" algn="l" rtl="0">
              <a:lnSpc>
                <a:spcPct val="115000"/>
              </a:lnSpc>
              <a:spcBef>
                <a:spcPts val="120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Compute Nodes</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Columnar Storage</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Redshift Spectrum</a:t>
            </a:r>
            <a:endParaRPr sz="1200">
              <a:solidFill>
                <a:srgbClr val="FFFFFF"/>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347" name="Google Shape;347;p29"/>
          <p:cNvSpPr txBox="1"/>
          <p:nvPr/>
        </p:nvSpPr>
        <p:spPr>
          <a:xfrm>
            <a:off x="4491157" y="4060388"/>
            <a:ext cx="3583500" cy="469200"/>
          </a:xfrm>
          <a:prstGeom prst="rect">
            <a:avLst/>
          </a:prstGeom>
          <a:noFill/>
          <a:ln>
            <a:noFill/>
          </a:ln>
        </p:spPr>
        <p:txBody>
          <a:bodyPr spcFirstLastPara="1" wrap="square" lIns="91425" tIns="91425" rIns="91425" bIns="91425" anchor="ctr" anchorCtr="0">
            <a:noAutofit/>
          </a:bodyPr>
          <a:lstStyle/>
          <a:p>
            <a:pPr marL="914400" lvl="1" indent="-292100" algn="l" rtl="0">
              <a:lnSpc>
                <a:spcPct val="115000"/>
              </a:lnSpc>
              <a:spcBef>
                <a:spcPts val="1200"/>
              </a:spcBef>
              <a:spcAft>
                <a:spcPts val="0"/>
              </a:spcAft>
              <a:buClr>
                <a:schemeClr val="dk1"/>
              </a:buClr>
              <a:buSzPts val="1000"/>
              <a:buFont typeface="Fira Sans Extra Condensed" panose="020B0503050000020004"/>
              <a:buChar char="●"/>
            </a:pPr>
            <a:r>
              <a:rPr lang="en-GB" sz="800" dirty="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Query Execution Engine</a:t>
            </a:r>
            <a:endParaRPr sz="800" dirty="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292100" algn="l" rtl="0">
              <a:lnSpc>
                <a:spcPct val="115000"/>
              </a:lnSpc>
              <a:spcBef>
                <a:spcPts val="0"/>
              </a:spcBef>
              <a:spcAft>
                <a:spcPts val="0"/>
              </a:spcAft>
              <a:buClr>
                <a:schemeClr val="dk1"/>
              </a:buClr>
              <a:buSzPts val="1000"/>
              <a:buFont typeface="Fira Sans Extra Condensed" panose="020B0503050000020004"/>
              <a:buChar char="●"/>
            </a:pPr>
            <a:r>
              <a:rPr lang="en-GB" sz="800" dirty="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Redshift Compiler</a:t>
            </a:r>
            <a:endParaRPr sz="800" dirty="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292100" algn="l" rtl="0">
              <a:lnSpc>
                <a:spcPct val="115000"/>
              </a:lnSpc>
              <a:spcBef>
                <a:spcPts val="0"/>
              </a:spcBef>
              <a:spcAft>
                <a:spcPts val="0"/>
              </a:spcAft>
              <a:buClr>
                <a:schemeClr val="dk1"/>
              </a:buClr>
              <a:buSzPts val="1000"/>
              <a:buFont typeface="Fira Sans Extra Condensed" panose="020B0503050000020004"/>
              <a:buChar char="●"/>
            </a:pPr>
            <a:r>
              <a:rPr lang="en-GB" sz="800" dirty="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Workload Management</a:t>
            </a:r>
            <a:endParaRPr sz="1050" dirty="0">
              <a:solidFill>
                <a:srgbClr val="FFFFFF"/>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348" name="Google Shape;348;p29"/>
          <p:cNvSpPr txBox="1"/>
          <p:nvPr/>
        </p:nvSpPr>
        <p:spPr>
          <a:xfrm>
            <a:off x="2328479" y="3320962"/>
            <a:ext cx="1707300" cy="26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Data Loading </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349" name="Google Shape;349;p29"/>
          <p:cNvSpPr txBox="1"/>
          <p:nvPr/>
        </p:nvSpPr>
        <p:spPr>
          <a:xfrm>
            <a:off x="2328479" y="3717303"/>
            <a:ext cx="1707300" cy="26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Data Storage</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350" name="Google Shape;350;p29"/>
          <p:cNvSpPr txBox="1"/>
          <p:nvPr/>
        </p:nvSpPr>
        <p:spPr>
          <a:xfrm>
            <a:off x="2328561" y="4113482"/>
            <a:ext cx="1707300" cy="26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Data Processing</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351" name="Google Shape;351;p29"/>
          <p:cNvSpPr txBox="1"/>
          <p:nvPr/>
        </p:nvSpPr>
        <p:spPr>
          <a:xfrm>
            <a:off x="2328441" y="4509747"/>
            <a:ext cx="1707300" cy="26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Data Security</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352" name="Google Shape;352;p29"/>
          <p:cNvSpPr txBox="1"/>
          <p:nvPr/>
        </p:nvSpPr>
        <p:spPr>
          <a:xfrm>
            <a:off x="4469850" y="4687000"/>
            <a:ext cx="3529200" cy="434400"/>
          </a:xfrm>
          <a:prstGeom prst="rect">
            <a:avLst/>
          </a:prstGeom>
          <a:noFill/>
          <a:ln>
            <a:noFill/>
          </a:ln>
        </p:spPr>
        <p:txBody>
          <a:bodyPr spcFirstLastPara="1" wrap="square" lIns="91425" tIns="91425" rIns="91425" bIns="91425" anchor="ctr" anchorCtr="0">
            <a:noAutofit/>
          </a:bodyPr>
          <a:lstStyle/>
          <a:p>
            <a:pPr marL="914400" lvl="1" indent="-292100" algn="l" rtl="0">
              <a:lnSpc>
                <a:spcPct val="115000"/>
              </a:lnSpc>
              <a:spcBef>
                <a:spcPts val="120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Encryption</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Access Controls</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VPC Connectivity</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r" rtl="0">
              <a:spcBef>
                <a:spcPts val="1200"/>
              </a:spcBef>
              <a:spcAft>
                <a:spcPts val="0"/>
              </a:spcAft>
              <a:buNone/>
            </a:pPr>
            <a:endParaRPr sz="1200">
              <a:solidFill>
                <a:srgbClr val="FFFFFF"/>
              </a:solidFill>
              <a:latin typeface="Roboto" panose="02000000000000000000"/>
              <a:ea typeface="Roboto" panose="02000000000000000000"/>
              <a:cs typeface="Roboto" panose="02000000000000000000"/>
              <a:sym typeface="Roboto" panose="02000000000000000000"/>
            </a:endParaRPr>
          </a:p>
        </p:txBody>
      </p:sp>
      <p:sp>
        <p:nvSpPr>
          <p:cNvPr id="353" name="Google Shape;353;p29"/>
          <p:cNvSpPr txBox="1"/>
          <p:nvPr/>
        </p:nvSpPr>
        <p:spPr>
          <a:xfrm>
            <a:off x="362637" y="3563161"/>
            <a:ext cx="1707300" cy="92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900">
                <a:solidFill>
                  <a:schemeClr val="lt1"/>
                </a:solidFill>
                <a:latin typeface="Fira Sans Extra Condensed SemiBold"/>
                <a:ea typeface="Fira Sans Extra Condensed SemiBold"/>
                <a:cs typeface="Fira Sans Extra Condensed SemiBold"/>
                <a:sym typeface="Fira Sans Extra Condensed SemiBold"/>
              </a:rPr>
              <a:t>Amazon Redshift Data Warehouse Infrastructure Components</a:t>
            </a:r>
            <a:endParaRPr sz="1900">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354" name="Google Shape;354;p29"/>
          <p:cNvGrpSpPr/>
          <p:nvPr/>
        </p:nvGrpSpPr>
        <p:grpSpPr>
          <a:xfrm>
            <a:off x="1045242" y="3034507"/>
            <a:ext cx="341801" cy="294796"/>
            <a:chOff x="5049725" y="1435050"/>
            <a:chExt cx="486550" cy="481850"/>
          </a:xfrm>
        </p:grpSpPr>
        <p:sp>
          <p:nvSpPr>
            <p:cNvPr id="355" name="Google Shape;355;p2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6" name="Google Shape;356;p2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7" name="Google Shape;357;p2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8" name="Google Shape;358;p2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0"/>
          <p:cNvSpPr txBox="1">
            <a:spLocks noGrp="1"/>
          </p:cNvSpPr>
          <p:nvPr>
            <p:ph type="title"/>
          </p:nvPr>
        </p:nvSpPr>
        <p:spPr>
          <a:xfrm>
            <a:off x="457200" y="3393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b="1">
                <a:solidFill>
                  <a:schemeClr val="dk1"/>
                </a:solidFill>
              </a:rPr>
              <a:t>ETL Warehousing of Amazon- AWS Glue</a:t>
            </a:r>
            <a:endParaRPr b="1">
              <a:solidFill>
                <a:schemeClr val="dk1"/>
              </a:solidFill>
            </a:endParaRPr>
          </a:p>
          <a:p>
            <a:pPr marL="0" lvl="0" indent="0" algn="ctr" rtl="0">
              <a:spcBef>
                <a:spcPts val="0"/>
              </a:spcBef>
              <a:spcAft>
                <a:spcPts val="0"/>
              </a:spcAft>
              <a:buNone/>
            </a:pPr>
          </a:p>
        </p:txBody>
      </p:sp>
      <p:pic>
        <p:nvPicPr>
          <p:cNvPr id="364" name="Google Shape;364;p30"/>
          <p:cNvPicPr preferRelativeResize="0"/>
          <p:nvPr/>
        </p:nvPicPr>
        <p:blipFill>
          <a:blip r:embed="rId1"/>
          <a:stretch>
            <a:fillRect/>
          </a:stretch>
        </p:blipFill>
        <p:spPr>
          <a:xfrm>
            <a:off x="1501750" y="2661575"/>
            <a:ext cx="5448026" cy="2288175"/>
          </a:xfrm>
          <a:prstGeom prst="rect">
            <a:avLst/>
          </a:prstGeom>
          <a:noFill/>
          <a:ln>
            <a:noFill/>
          </a:ln>
        </p:spPr>
      </p:pic>
      <p:sp>
        <p:nvSpPr>
          <p:cNvPr id="365" name="Google Shape;365;p30"/>
          <p:cNvSpPr/>
          <p:nvPr/>
        </p:nvSpPr>
        <p:spPr>
          <a:xfrm>
            <a:off x="1574200" y="1601519"/>
            <a:ext cx="5543400" cy="6456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0"/>
          <p:cNvSpPr/>
          <p:nvPr/>
        </p:nvSpPr>
        <p:spPr>
          <a:xfrm>
            <a:off x="2117450" y="1434950"/>
            <a:ext cx="907500" cy="812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30"/>
          <p:cNvSpPr/>
          <p:nvPr/>
        </p:nvSpPr>
        <p:spPr>
          <a:xfrm>
            <a:off x="5530875" y="1434950"/>
            <a:ext cx="845100" cy="882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30"/>
          <p:cNvSpPr/>
          <p:nvPr/>
        </p:nvSpPr>
        <p:spPr>
          <a:xfrm>
            <a:off x="3879850" y="1429550"/>
            <a:ext cx="845100" cy="812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30"/>
          <p:cNvSpPr txBox="1"/>
          <p:nvPr/>
        </p:nvSpPr>
        <p:spPr>
          <a:xfrm>
            <a:off x="1836848" y="760850"/>
            <a:ext cx="1454100" cy="5793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GB"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Extract</a:t>
            </a:r>
            <a:endParaRPr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370" name="Google Shape;370;p30"/>
          <p:cNvSpPr txBox="1"/>
          <p:nvPr/>
        </p:nvSpPr>
        <p:spPr>
          <a:xfrm>
            <a:off x="3458906" y="770312"/>
            <a:ext cx="1454100" cy="5793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GB"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Transform</a:t>
            </a:r>
            <a:endParaRPr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371" name="Google Shape;371;p30"/>
          <p:cNvSpPr txBox="1"/>
          <p:nvPr/>
        </p:nvSpPr>
        <p:spPr>
          <a:xfrm>
            <a:off x="5080940" y="772287"/>
            <a:ext cx="1454100" cy="5793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GB"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Load</a:t>
            </a:r>
            <a:endParaRPr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nvGrpSpPr>
          <p:cNvPr id="372" name="Google Shape;372;p30"/>
          <p:cNvGrpSpPr/>
          <p:nvPr/>
        </p:nvGrpSpPr>
        <p:grpSpPr>
          <a:xfrm>
            <a:off x="2407451" y="1678161"/>
            <a:ext cx="325655" cy="356976"/>
            <a:chOff x="-65129950" y="2646800"/>
            <a:chExt cx="311125" cy="317425"/>
          </a:xfrm>
        </p:grpSpPr>
        <p:sp>
          <p:nvSpPr>
            <p:cNvPr id="373" name="Google Shape;373;p3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3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5" name="Google Shape;375;p30"/>
          <p:cNvGrpSpPr/>
          <p:nvPr/>
        </p:nvGrpSpPr>
        <p:grpSpPr>
          <a:xfrm>
            <a:off x="5790610" y="1664811"/>
            <a:ext cx="325649" cy="375757"/>
            <a:chOff x="1412450" y="1954475"/>
            <a:chExt cx="297750" cy="296175"/>
          </a:xfrm>
        </p:grpSpPr>
        <p:sp>
          <p:nvSpPr>
            <p:cNvPr id="376" name="Google Shape;376;p3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3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 name="Google Shape;378;p30"/>
          <p:cNvGrpSpPr/>
          <p:nvPr/>
        </p:nvGrpSpPr>
        <p:grpSpPr>
          <a:xfrm>
            <a:off x="6855901" y="592718"/>
            <a:ext cx="368274" cy="356973"/>
            <a:chOff x="-62890750" y="2296300"/>
            <a:chExt cx="330825" cy="317450"/>
          </a:xfrm>
        </p:grpSpPr>
        <p:sp>
          <p:nvSpPr>
            <p:cNvPr id="379" name="Google Shape;379;p3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3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 name="Google Shape;381;p30"/>
          <p:cNvGrpSpPr/>
          <p:nvPr/>
        </p:nvGrpSpPr>
        <p:grpSpPr>
          <a:xfrm>
            <a:off x="4146442" y="1674198"/>
            <a:ext cx="325697" cy="356973"/>
            <a:chOff x="-62890750" y="2296300"/>
            <a:chExt cx="330825" cy="317450"/>
          </a:xfrm>
        </p:grpSpPr>
        <p:sp>
          <p:nvSpPr>
            <p:cNvPr id="382" name="Google Shape;382;p3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3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3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1"/>
          <p:cNvSpPr txBox="1">
            <a:spLocks noGrp="1"/>
          </p:cNvSpPr>
          <p:nvPr>
            <p:ph type="title"/>
          </p:nvPr>
        </p:nvSpPr>
        <p:spPr>
          <a:xfrm>
            <a:off x="457200" y="223300"/>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b="1"/>
              <a:t>Why ELT over ETL in Amazon?</a:t>
            </a:r>
            <a:endParaRPr b="1"/>
          </a:p>
        </p:txBody>
      </p:sp>
      <p:sp>
        <p:nvSpPr>
          <p:cNvPr id="390" name="Google Shape;390;p31"/>
          <p:cNvSpPr/>
          <p:nvPr/>
        </p:nvSpPr>
        <p:spPr>
          <a:xfrm>
            <a:off x="4659372" y="2553363"/>
            <a:ext cx="921300" cy="8211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31"/>
          <p:cNvSpPr/>
          <p:nvPr/>
        </p:nvSpPr>
        <p:spPr>
          <a:xfrm>
            <a:off x="2610736" y="2512808"/>
            <a:ext cx="921300" cy="8211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31"/>
          <p:cNvSpPr/>
          <p:nvPr/>
        </p:nvSpPr>
        <p:spPr>
          <a:xfrm>
            <a:off x="6978536" y="2558908"/>
            <a:ext cx="921300" cy="8211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31"/>
          <p:cNvSpPr/>
          <p:nvPr/>
        </p:nvSpPr>
        <p:spPr>
          <a:xfrm>
            <a:off x="579554" y="2512796"/>
            <a:ext cx="921300" cy="821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31"/>
          <p:cNvSpPr txBox="1"/>
          <p:nvPr/>
        </p:nvSpPr>
        <p:spPr>
          <a:xfrm>
            <a:off x="4016849" y="2063375"/>
            <a:ext cx="2676600" cy="32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chemeClr val="accent3"/>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Flexibility and Iterative Analysis</a:t>
            </a:r>
            <a:endParaRPr sz="1600" b="1">
              <a:solidFill>
                <a:schemeClr val="accent3"/>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395" name="Google Shape;395;p31"/>
          <p:cNvSpPr txBox="1"/>
          <p:nvPr/>
        </p:nvSpPr>
        <p:spPr>
          <a:xfrm>
            <a:off x="296926" y="2125275"/>
            <a:ext cx="1488300" cy="25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chemeClr val="accent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Scalability and Performance</a:t>
            </a:r>
            <a:endParaRPr sz="1600" b="1">
              <a:solidFill>
                <a:schemeClr val="accent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396" name="Google Shape;396;p31"/>
          <p:cNvSpPr txBox="1"/>
          <p:nvPr/>
        </p:nvSpPr>
        <p:spPr>
          <a:xfrm>
            <a:off x="2271183" y="2073375"/>
            <a:ext cx="1488300" cy="25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chemeClr val="accent4"/>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Cost Efficiency</a:t>
            </a:r>
            <a:endParaRPr sz="1600" b="1">
              <a:solidFill>
                <a:schemeClr val="accent4"/>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397" name="Google Shape;397;p31"/>
          <p:cNvSpPr txBox="1"/>
          <p:nvPr/>
        </p:nvSpPr>
        <p:spPr>
          <a:xfrm>
            <a:off x="6691963" y="2104775"/>
            <a:ext cx="2238000" cy="25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chemeClr val="accent2"/>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Simplified Data Pipelines</a:t>
            </a:r>
            <a:endParaRPr sz="1600" b="1">
              <a:solidFill>
                <a:schemeClr val="accent2"/>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nvGrpSpPr>
          <p:cNvPr id="398" name="Google Shape;398;p31"/>
          <p:cNvGrpSpPr/>
          <p:nvPr/>
        </p:nvGrpSpPr>
        <p:grpSpPr>
          <a:xfrm>
            <a:off x="872022" y="2762763"/>
            <a:ext cx="361981" cy="321146"/>
            <a:chOff x="-62151950" y="4111775"/>
            <a:chExt cx="318225" cy="316650"/>
          </a:xfrm>
        </p:grpSpPr>
        <p:sp>
          <p:nvSpPr>
            <p:cNvPr id="399" name="Google Shape;399;p3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3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3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3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 name="Google Shape;403;p31"/>
          <p:cNvGrpSpPr/>
          <p:nvPr/>
        </p:nvGrpSpPr>
        <p:grpSpPr>
          <a:xfrm>
            <a:off x="4940076" y="2885290"/>
            <a:ext cx="359723" cy="170958"/>
            <a:chOff x="2084325" y="363300"/>
            <a:chExt cx="484150" cy="254100"/>
          </a:xfrm>
        </p:grpSpPr>
        <p:sp>
          <p:nvSpPr>
            <p:cNvPr id="404" name="Google Shape;404;p3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5" name="Google Shape;405;p3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6" name="Google Shape;406;p31"/>
          <p:cNvGrpSpPr/>
          <p:nvPr/>
        </p:nvGrpSpPr>
        <p:grpSpPr>
          <a:xfrm>
            <a:off x="7259249" y="2770190"/>
            <a:ext cx="359688" cy="363320"/>
            <a:chOff x="3300325" y="249875"/>
            <a:chExt cx="433725" cy="480900"/>
          </a:xfrm>
        </p:grpSpPr>
        <p:sp>
          <p:nvSpPr>
            <p:cNvPr id="407" name="Google Shape;407;p3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8" name="Google Shape;408;p3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9" name="Google Shape;409;p3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 name="Google Shape;410;p3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1" name="Google Shape;411;p3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 name="Google Shape;412;p3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13" name="Google Shape;413;p31"/>
          <p:cNvGrpSpPr/>
          <p:nvPr/>
        </p:nvGrpSpPr>
        <p:grpSpPr>
          <a:xfrm>
            <a:off x="2891185" y="2757479"/>
            <a:ext cx="359634" cy="320655"/>
            <a:chOff x="1492675" y="4992125"/>
            <a:chExt cx="481825" cy="481825"/>
          </a:xfrm>
        </p:grpSpPr>
        <p:sp>
          <p:nvSpPr>
            <p:cNvPr id="414" name="Google Shape;414;p3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5" name="Google Shape;415;p3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6" name="Google Shape;416;p31"/>
          <p:cNvSpPr txBox="1"/>
          <p:nvPr/>
        </p:nvSpPr>
        <p:spPr>
          <a:xfrm>
            <a:off x="137838" y="3426550"/>
            <a:ext cx="84039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000">
              <a:solidFill>
                <a:schemeClr val="dk1"/>
              </a:solidFill>
            </a:endParaRPr>
          </a:p>
        </p:txBody>
      </p:sp>
      <p:sp>
        <p:nvSpPr>
          <p:cNvPr id="417" name="Google Shape;417;p31"/>
          <p:cNvSpPr txBox="1"/>
          <p:nvPr/>
        </p:nvSpPr>
        <p:spPr>
          <a:xfrm>
            <a:off x="621025" y="1038600"/>
            <a:ext cx="8309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Roboto" panose="02000000000000000000"/>
                <a:ea typeface="Roboto" panose="02000000000000000000"/>
                <a:cs typeface="Roboto" panose="02000000000000000000"/>
                <a:sym typeface="Roboto" panose="02000000000000000000"/>
              </a:rPr>
              <a:t>Let's discuss why Amazon uses an ELT technique for data warehousing operations in more detail now (Amazon Web Services, Inc., n.d.).</a:t>
            </a:r>
            <a:endParaRPr>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32"/>
          <p:cNvSpPr txBox="1">
            <a:spLocks noGrp="1"/>
          </p:cNvSpPr>
          <p:nvPr>
            <p:ph type="title"/>
          </p:nvPr>
        </p:nvSpPr>
        <p:spPr>
          <a:xfrm>
            <a:off x="107075" y="251150"/>
            <a:ext cx="85689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b="1">
                <a:solidFill>
                  <a:schemeClr val="dk1"/>
                </a:solidFill>
              </a:rPr>
              <a:t>Workflow of Stakeholders involved in Data Warehousing</a:t>
            </a:r>
            <a:endParaRPr b="1">
              <a:solidFill>
                <a:schemeClr val="dk1"/>
              </a:solidFill>
            </a:endParaRPr>
          </a:p>
          <a:p>
            <a:pPr marL="0" lvl="0" indent="0" algn="ctr" rtl="0">
              <a:spcBef>
                <a:spcPts val="0"/>
              </a:spcBef>
              <a:spcAft>
                <a:spcPts val="0"/>
              </a:spcAft>
              <a:buNone/>
            </a:pPr>
          </a:p>
        </p:txBody>
      </p:sp>
      <p:grpSp>
        <p:nvGrpSpPr>
          <p:cNvPr id="423" name="Google Shape;423;p32"/>
          <p:cNvGrpSpPr/>
          <p:nvPr/>
        </p:nvGrpSpPr>
        <p:grpSpPr>
          <a:xfrm>
            <a:off x="3892737" y="781976"/>
            <a:ext cx="1379614" cy="1450270"/>
            <a:chOff x="3214118" y="1695421"/>
            <a:chExt cx="1418334" cy="1447809"/>
          </a:xfrm>
        </p:grpSpPr>
        <p:cxnSp>
          <p:nvCxnSpPr>
            <p:cNvPr id="424" name="Google Shape;424;p32"/>
            <p:cNvCxnSpPr/>
            <p:nvPr/>
          </p:nvCxnSpPr>
          <p:spPr>
            <a:xfrm>
              <a:off x="3894575" y="1695421"/>
              <a:ext cx="718500" cy="741900"/>
            </a:xfrm>
            <a:prstGeom prst="straightConnector1">
              <a:avLst/>
            </a:prstGeom>
            <a:noFill/>
            <a:ln w="9525" cap="flat" cmpd="sng">
              <a:solidFill>
                <a:srgbClr val="C2C2C2"/>
              </a:solidFill>
              <a:prstDash val="solid"/>
              <a:round/>
              <a:headEnd type="none" w="sm" len="sm"/>
              <a:tailEnd type="none" w="sm" len="sm"/>
            </a:ln>
          </p:spPr>
        </p:cxnSp>
        <p:sp>
          <p:nvSpPr>
            <p:cNvPr id="425" name="Google Shape;425;p32"/>
            <p:cNvSpPr/>
            <p:nvPr/>
          </p:nvSpPr>
          <p:spPr>
            <a:xfrm flipH="1">
              <a:off x="3214118" y="2306625"/>
              <a:ext cx="1418100" cy="143400"/>
            </a:xfrm>
            <a:prstGeom prst="parallelogram">
              <a:avLst>
                <a:gd name="adj" fmla="val 96952"/>
              </a:avLst>
            </a:pr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sp>
          <p:nvSpPr>
            <p:cNvPr id="426" name="Google Shape;426;p32"/>
            <p:cNvSpPr/>
            <p:nvPr/>
          </p:nvSpPr>
          <p:spPr>
            <a:xfrm>
              <a:off x="3214352" y="2460450"/>
              <a:ext cx="1418100" cy="143400"/>
            </a:xfrm>
            <a:prstGeom prst="parallelogram">
              <a:avLst>
                <a:gd name="adj" fmla="val 96952"/>
              </a:avLst>
            </a:pr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32"/>
            <p:cNvSpPr txBox="1"/>
            <p:nvPr/>
          </p:nvSpPr>
          <p:spPr>
            <a:xfrm>
              <a:off x="3324920" y="2696830"/>
              <a:ext cx="11673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1200"/>
                </a:spcBef>
                <a:spcAft>
                  <a:spcPts val="1200"/>
                </a:spcAft>
                <a:buNone/>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Data Scientists</a:t>
              </a:r>
              <a:endParaRPr sz="1000" b="1">
                <a:solidFill>
                  <a:srgbClr val="858585"/>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grpSp>
        <p:nvGrpSpPr>
          <p:cNvPr id="428" name="Google Shape;428;p32"/>
          <p:cNvGrpSpPr/>
          <p:nvPr/>
        </p:nvGrpSpPr>
        <p:grpSpPr>
          <a:xfrm>
            <a:off x="5135975" y="781976"/>
            <a:ext cx="1524124" cy="1460707"/>
            <a:chOff x="4492249" y="1695421"/>
            <a:chExt cx="1566900" cy="1458228"/>
          </a:xfrm>
        </p:grpSpPr>
        <p:cxnSp>
          <p:nvCxnSpPr>
            <p:cNvPr id="429" name="Google Shape;429;p32"/>
            <p:cNvCxnSpPr/>
            <p:nvPr/>
          </p:nvCxnSpPr>
          <p:spPr>
            <a:xfrm>
              <a:off x="5192001" y="1695421"/>
              <a:ext cx="718500" cy="741900"/>
            </a:xfrm>
            <a:prstGeom prst="straightConnector1">
              <a:avLst/>
            </a:prstGeom>
            <a:noFill/>
            <a:ln w="9525" cap="flat" cmpd="sng">
              <a:solidFill>
                <a:srgbClr val="C2C2C2"/>
              </a:solidFill>
              <a:prstDash val="solid"/>
              <a:round/>
              <a:headEnd type="none" w="sm" len="sm"/>
              <a:tailEnd type="none" w="sm" len="sm"/>
            </a:ln>
          </p:spPr>
        </p:cxnSp>
        <p:sp>
          <p:nvSpPr>
            <p:cNvPr id="430" name="Google Shape;430;p32"/>
            <p:cNvSpPr/>
            <p:nvPr/>
          </p:nvSpPr>
          <p:spPr>
            <a:xfrm flipH="1">
              <a:off x="4511544" y="2306625"/>
              <a:ext cx="1418100" cy="143400"/>
            </a:xfrm>
            <a:prstGeom prst="parallelogram">
              <a:avLst>
                <a:gd name="adj" fmla="val 96952"/>
              </a:avLst>
            </a:pr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sp>
          <p:nvSpPr>
            <p:cNvPr id="431" name="Google Shape;431;p32"/>
            <p:cNvSpPr/>
            <p:nvPr/>
          </p:nvSpPr>
          <p:spPr>
            <a:xfrm>
              <a:off x="4511779" y="2460450"/>
              <a:ext cx="1418100" cy="143400"/>
            </a:xfrm>
            <a:prstGeom prst="parallelogram">
              <a:avLst>
                <a:gd name="adj" fmla="val 96952"/>
              </a:avLst>
            </a:pr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32"/>
            <p:cNvSpPr txBox="1"/>
            <p:nvPr/>
          </p:nvSpPr>
          <p:spPr>
            <a:xfrm>
              <a:off x="4492249" y="2707250"/>
              <a:ext cx="15669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1200"/>
                </a:spcBef>
                <a:spcAft>
                  <a:spcPts val="0"/>
                </a:spcAft>
                <a:buNone/>
              </a:pPr>
              <a:endParaRPr sz="1000">
                <a:solidFill>
                  <a:schemeClr val="dk1"/>
                </a:solidFill>
              </a:endParaRPr>
            </a:p>
            <a:p>
              <a:pPr marL="0" lvl="0" indent="0" algn="l" rtl="0">
                <a:lnSpc>
                  <a:spcPct val="115000"/>
                </a:lnSpc>
                <a:spcBef>
                  <a:spcPts val="1200"/>
                </a:spcBef>
                <a:spcAft>
                  <a:spcPts val="0"/>
                </a:spcAft>
                <a:buNone/>
              </a:pPr>
              <a:endParaRPr sz="1000">
                <a:solidFill>
                  <a:schemeClr val="dk1"/>
                </a:solidFill>
              </a:endParaRPr>
            </a:p>
            <a:p>
              <a:pPr marL="0" lvl="0" indent="0" algn="l" rtl="0">
                <a:lnSpc>
                  <a:spcPct val="115000"/>
                </a:lnSpc>
                <a:spcBef>
                  <a:spcPts val="1200"/>
                </a:spcBef>
                <a:spcAft>
                  <a:spcPts val="1200"/>
                </a:spcAft>
                <a:buNone/>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Database Administrator</a:t>
              </a:r>
              <a:endParaRPr sz="1000" b="1">
                <a:solidFill>
                  <a:srgbClr val="858585"/>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grpSp>
        <p:nvGrpSpPr>
          <p:cNvPr id="433" name="Google Shape;433;p32"/>
          <p:cNvGrpSpPr/>
          <p:nvPr/>
        </p:nvGrpSpPr>
        <p:grpSpPr>
          <a:xfrm>
            <a:off x="6416608" y="781976"/>
            <a:ext cx="1379614" cy="1450270"/>
            <a:chOff x="3214118" y="1695421"/>
            <a:chExt cx="1418334" cy="1447809"/>
          </a:xfrm>
        </p:grpSpPr>
        <p:cxnSp>
          <p:nvCxnSpPr>
            <p:cNvPr id="434" name="Google Shape;434;p32"/>
            <p:cNvCxnSpPr/>
            <p:nvPr/>
          </p:nvCxnSpPr>
          <p:spPr>
            <a:xfrm>
              <a:off x="3894575" y="1695421"/>
              <a:ext cx="718500" cy="741900"/>
            </a:xfrm>
            <a:prstGeom prst="straightConnector1">
              <a:avLst/>
            </a:prstGeom>
            <a:noFill/>
            <a:ln w="9525" cap="flat" cmpd="sng">
              <a:solidFill>
                <a:srgbClr val="C2C2C2"/>
              </a:solidFill>
              <a:prstDash val="solid"/>
              <a:round/>
              <a:headEnd type="none" w="sm" len="sm"/>
              <a:tailEnd type="none" w="sm" len="sm"/>
            </a:ln>
          </p:spPr>
        </p:cxnSp>
        <p:sp>
          <p:nvSpPr>
            <p:cNvPr id="435" name="Google Shape;435;p32"/>
            <p:cNvSpPr/>
            <p:nvPr/>
          </p:nvSpPr>
          <p:spPr>
            <a:xfrm flipH="1">
              <a:off x="3214118" y="2306625"/>
              <a:ext cx="1418100" cy="143400"/>
            </a:xfrm>
            <a:prstGeom prst="parallelogram">
              <a:avLst>
                <a:gd name="adj" fmla="val 96952"/>
              </a:avLst>
            </a:pr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sp>
          <p:nvSpPr>
            <p:cNvPr id="436" name="Google Shape;436;p32"/>
            <p:cNvSpPr/>
            <p:nvPr/>
          </p:nvSpPr>
          <p:spPr>
            <a:xfrm>
              <a:off x="3214352" y="2460450"/>
              <a:ext cx="1418100" cy="143400"/>
            </a:xfrm>
            <a:prstGeom prst="parallelogram">
              <a:avLst>
                <a:gd name="adj" fmla="val 96952"/>
              </a:avLst>
            </a:pr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32"/>
            <p:cNvSpPr txBox="1"/>
            <p:nvPr/>
          </p:nvSpPr>
          <p:spPr>
            <a:xfrm>
              <a:off x="3445769" y="2696830"/>
              <a:ext cx="11673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1200"/>
                </a:spcBef>
                <a:spcAft>
                  <a:spcPts val="1200"/>
                </a:spcAft>
                <a:buClr>
                  <a:schemeClr val="dk1"/>
                </a:buClr>
                <a:buSzPts val="1100"/>
                <a:buFont typeface="Arial" panose="020B0604020202020204"/>
                <a:buNone/>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IT Operations</a:t>
              </a:r>
              <a:endParaRPr sz="1000" b="1">
                <a:solidFill>
                  <a:srgbClr val="858585"/>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grpSp>
        <p:nvGrpSpPr>
          <p:cNvPr id="438" name="Google Shape;438;p32"/>
          <p:cNvGrpSpPr/>
          <p:nvPr/>
        </p:nvGrpSpPr>
        <p:grpSpPr>
          <a:xfrm>
            <a:off x="7506526" y="781976"/>
            <a:ext cx="1693957" cy="1460707"/>
            <a:chOff x="4334626" y="1695421"/>
            <a:chExt cx="1741500" cy="1458228"/>
          </a:xfrm>
        </p:grpSpPr>
        <p:cxnSp>
          <p:nvCxnSpPr>
            <p:cNvPr id="439" name="Google Shape;439;p32"/>
            <p:cNvCxnSpPr/>
            <p:nvPr/>
          </p:nvCxnSpPr>
          <p:spPr>
            <a:xfrm>
              <a:off x="5192001" y="1695421"/>
              <a:ext cx="718500" cy="741900"/>
            </a:xfrm>
            <a:prstGeom prst="straightConnector1">
              <a:avLst/>
            </a:prstGeom>
            <a:noFill/>
            <a:ln w="9525" cap="flat" cmpd="sng">
              <a:solidFill>
                <a:srgbClr val="C2C2C2"/>
              </a:solidFill>
              <a:prstDash val="solid"/>
              <a:round/>
              <a:headEnd type="none" w="sm" len="sm"/>
              <a:tailEnd type="none" w="sm" len="sm"/>
            </a:ln>
          </p:spPr>
        </p:cxnSp>
        <p:sp>
          <p:nvSpPr>
            <p:cNvPr id="440" name="Google Shape;440;p32"/>
            <p:cNvSpPr/>
            <p:nvPr/>
          </p:nvSpPr>
          <p:spPr>
            <a:xfrm flipH="1">
              <a:off x="4511544" y="2306625"/>
              <a:ext cx="1418100" cy="143400"/>
            </a:xfrm>
            <a:prstGeom prst="parallelogram">
              <a:avLst>
                <a:gd name="adj" fmla="val 96952"/>
              </a:avLst>
            </a:pr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sp>
          <p:nvSpPr>
            <p:cNvPr id="441" name="Google Shape;441;p32"/>
            <p:cNvSpPr/>
            <p:nvPr/>
          </p:nvSpPr>
          <p:spPr>
            <a:xfrm>
              <a:off x="4511779" y="2460450"/>
              <a:ext cx="1418100" cy="143400"/>
            </a:xfrm>
            <a:prstGeom prst="parallelogram">
              <a:avLst>
                <a:gd name="adj" fmla="val 96952"/>
              </a:avLst>
            </a:pr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32"/>
            <p:cNvSpPr txBox="1"/>
            <p:nvPr/>
          </p:nvSpPr>
          <p:spPr>
            <a:xfrm>
              <a:off x="4334626" y="2707250"/>
              <a:ext cx="17415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1200"/>
                </a:spcBef>
                <a:spcAft>
                  <a:spcPts val="0"/>
                </a:spcAft>
                <a:buNone/>
              </a:pPr>
              <a:endParaRPr sz="1000">
                <a:solidFill>
                  <a:schemeClr val="dk1"/>
                </a:solidFill>
              </a:endParaRPr>
            </a:p>
            <a:p>
              <a:pPr marL="0" lvl="0" indent="0" algn="l" rtl="0">
                <a:lnSpc>
                  <a:spcPct val="115000"/>
                </a:lnSpc>
                <a:spcBef>
                  <a:spcPts val="1200"/>
                </a:spcBef>
                <a:spcAft>
                  <a:spcPts val="1200"/>
                </a:spcAft>
                <a:buNone/>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Management &amp; Executives</a:t>
              </a:r>
              <a:endParaRPr sz="1000" b="1">
                <a:solidFill>
                  <a:srgbClr val="858585"/>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grpSp>
        <p:nvGrpSpPr>
          <p:cNvPr id="443" name="Google Shape;443;p32"/>
          <p:cNvGrpSpPr/>
          <p:nvPr/>
        </p:nvGrpSpPr>
        <p:grpSpPr>
          <a:xfrm>
            <a:off x="107078" y="781976"/>
            <a:ext cx="1379614" cy="1450270"/>
            <a:chOff x="3214118" y="1695421"/>
            <a:chExt cx="1418334" cy="1447809"/>
          </a:xfrm>
        </p:grpSpPr>
        <p:cxnSp>
          <p:nvCxnSpPr>
            <p:cNvPr id="444" name="Google Shape;444;p32"/>
            <p:cNvCxnSpPr/>
            <p:nvPr/>
          </p:nvCxnSpPr>
          <p:spPr>
            <a:xfrm>
              <a:off x="3894575" y="1695421"/>
              <a:ext cx="718500" cy="741900"/>
            </a:xfrm>
            <a:prstGeom prst="straightConnector1">
              <a:avLst/>
            </a:prstGeom>
            <a:noFill/>
            <a:ln w="9525" cap="flat" cmpd="sng">
              <a:solidFill>
                <a:srgbClr val="C2C2C2"/>
              </a:solidFill>
              <a:prstDash val="solid"/>
              <a:round/>
              <a:headEnd type="none" w="sm" len="sm"/>
              <a:tailEnd type="none" w="sm" len="sm"/>
            </a:ln>
          </p:spPr>
        </p:cxnSp>
        <p:sp>
          <p:nvSpPr>
            <p:cNvPr id="445" name="Google Shape;445;p32"/>
            <p:cNvSpPr/>
            <p:nvPr/>
          </p:nvSpPr>
          <p:spPr>
            <a:xfrm flipH="1">
              <a:off x="3214118" y="2306625"/>
              <a:ext cx="1418100" cy="143400"/>
            </a:xfrm>
            <a:prstGeom prst="parallelogram">
              <a:avLst>
                <a:gd name="adj" fmla="val 96952"/>
              </a:avLst>
            </a:pr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sp>
          <p:nvSpPr>
            <p:cNvPr id="446" name="Google Shape;446;p32"/>
            <p:cNvSpPr/>
            <p:nvPr/>
          </p:nvSpPr>
          <p:spPr>
            <a:xfrm>
              <a:off x="3214352" y="2460450"/>
              <a:ext cx="1418100" cy="143400"/>
            </a:xfrm>
            <a:prstGeom prst="parallelogram">
              <a:avLst>
                <a:gd name="adj" fmla="val 96952"/>
              </a:avLst>
            </a:pr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32"/>
            <p:cNvSpPr txBox="1"/>
            <p:nvPr/>
          </p:nvSpPr>
          <p:spPr>
            <a:xfrm>
              <a:off x="3324920" y="2696830"/>
              <a:ext cx="11673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1200"/>
                </a:spcBef>
                <a:spcAft>
                  <a:spcPts val="1200"/>
                </a:spcAft>
                <a:buClr>
                  <a:schemeClr val="dk1"/>
                </a:buClr>
                <a:buSzPts val="1100"/>
                <a:buFont typeface="Arial" panose="020B0604020202020204"/>
                <a:buNone/>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Business Users</a:t>
              </a:r>
              <a:endParaRPr sz="1000" b="1">
                <a:solidFill>
                  <a:srgbClr val="858585"/>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grpSp>
        <p:nvGrpSpPr>
          <p:cNvPr id="448" name="Google Shape;448;p32"/>
          <p:cNvGrpSpPr/>
          <p:nvPr/>
        </p:nvGrpSpPr>
        <p:grpSpPr>
          <a:xfrm>
            <a:off x="1369084" y="781976"/>
            <a:ext cx="1379614" cy="1450270"/>
            <a:chOff x="4511544" y="1695421"/>
            <a:chExt cx="1418334" cy="1447809"/>
          </a:xfrm>
        </p:grpSpPr>
        <p:cxnSp>
          <p:nvCxnSpPr>
            <p:cNvPr id="449" name="Google Shape;449;p32"/>
            <p:cNvCxnSpPr/>
            <p:nvPr/>
          </p:nvCxnSpPr>
          <p:spPr>
            <a:xfrm>
              <a:off x="5192001" y="1695421"/>
              <a:ext cx="718500" cy="741900"/>
            </a:xfrm>
            <a:prstGeom prst="straightConnector1">
              <a:avLst/>
            </a:prstGeom>
            <a:noFill/>
            <a:ln w="9525" cap="flat" cmpd="sng">
              <a:solidFill>
                <a:srgbClr val="C2C2C2"/>
              </a:solidFill>
              <a:prstDash val="solid"/>
              <a:round/>
              <a:headEnd type="none" w="sm" len="sm"/>
              <a:tailEnd type="none" w="sm" len="sm"/>
            </a:ln>
          </p:spPr>
        </p:cxnSp>
        <p:sp>
          <p:nvSpPr>
            <p:cNvPr id="450" name="Google Shape;450;p32"/>
            <p:cNvSpPr/>
            <p:nvPr/>
          </p:nvSpPr>
          <p:spPr>
            <a:xfrm flipH="1">
              <a:off x="4511544" y="2306625"/>
              <a:ext cx="1418100" cy="143400"/>
            </a:xfrm>
            <a:prstGeom prst="parallelogram">
              <a:avLst>
                <a:gd name="adj" fmla="val 96952"/>
              </a:avLst>
            </a:pr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sp>
          <p:nvSpPr>
            <p:cNvPr id="451" name="Google Shape;451;p32"/>
            <p:cNvSpPr/>
            <p:nvPr/>
          </p:nvSpPr>
          <p:spPr>
            <a:xfrm>
              <a:off x="4511779" y="2460450"/>
              <a:ext cx="1418100" cy="143400"/>
            </a:xfrm>
            <a:prstGeom prst="parallelogram">
              <a:avLst>
                <a:gd name="adj" fmla="val 96952"/>
              </a:avLst>
            </a:pr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32"/>
            <p:cNvSpPr txBox="1"/>
            <p:nvPr/>
          </p:nvSpPr>
          <p:spPr>
            <a:xfrm>
              <a:off x="4619580" y="2696830"/>
              <a:ext cx="11673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1200"/>
                </a:spcBef>
                <a:spcAft>
                  <a:spcPts val="1200"/>
                </a:spcAft>
                <a:buClr>
                  <a:schemeClr val="dk1"/>
                </a:buClr>
                <a:buSzPts val="1100"/>
                <a:buFont typeface="Arial" panose="020B0604020202020204"/>
                <a:buNone/>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Data Engineers</a:t>
              </a:r>
              <a:endParaRPr sz="1000" b="1">
                <a:solidFill>
                  <a:srgbClr val="858585"/>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grpSp>
        <p:nvGrpSpPr>
          <p:cNvPr id="453" name="Google Shape;453;p32"/>
          <p:cNvGrpSpPr/>
          <p:nvPr/>
        </p:nvGrpSpPr>
        <p:grpSpPr>
          <a:xfrm>
            <a:off x="2630948" y="781976"/>
            <a:ext cx="1379614" cy="1450270"/>
            <a:chOff x="3214118" y="1695421"/>
            <a:chExt cx="1418334" cy="1447809"/>
          </a:xfrm>
        </p:grpSpPr>
        <p:cxnSp>
          <p:nvCxnSpPr>
            <p:cNvPr id="454" name="Google Shape;454;p32"/>
            <p:cNvCxnSpPr/>
            <p:nvPr/>
          </p:nvCxnSpPr>
          <p:spPr>
            <a:xfrm>
              <a:off x="3894575" y="1695421"/>
              <a:ext cx="718500" cy="741900"/>
            </a:xfrm>
            <a:prstGeom prst="straightConnector1">
              <a:avLst/>
            </a:prstGeom>
            <a:noFill/>
            <a:ln w="9525" cap="flat" cmpd="sng">
              <a:solidFill>
                <a:srgbClr val="C2C2C2"/>
              </a:solidFill>
              <a:prstDash val="solid"/>
              <a:round/>
              <a:headEnd type="none" w="sm" len="sm"/>
              <a:tailEnd type="none" w="sm" len="sm"/>
            </a:ln>
          </p:spPr>
        </p:cxnSp>
        <p:sp>
          <p:nvSpPr>
            <p:cNvPr id="455" name="Google Shape;455;p32"/>
            <p:cNvSpPr/>
            <p:nvPr/>
          </p:nvSpPr>
          <p:spPr>
            <a:xfrm flipH="1">
              <a:off x="3214118" y="2306625"/>
              <a:ext cx="1418100" cy="143400"/>
            </a:xfrm>
            <a:prstGeom prst="parallelogram">
              <a:avLst>
                <a:gd name="adj" fmla="val 96952"/>
              </a:avLst>
            </a:pr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sp>
          <p:nvSpPr>
            <p:cNvPr id="456" name="Google Shape;456;p32"/>
            <p:cNvSpPr/>
            <p:nvPr/>
          </p:nvSpPr>
          <p:spPr>
            <a:xfrm>
              <a:off x="3214352" y="2460450"/>
              <a:ext cx="1418100" cy="143400"/>
            </a:xfrm>
            <a:prstGeom prst="parallelogram">
              <a:avLst>
                <a:gd name="adj" fmla="val 96952"/>
              </a:avLst>
            </a:pr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32"/>
            <p:cNvSpPr txBox="1"/>
            <p:nvPr/>
          </p:nvSpPr>
          <p:spPr>
            <a:xfrm>
              <a:off x="3324920" y="2696830"/>
              <a:ext cx="1167300" cy="4464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Data Analysts</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15000"/>
                </a:lnSpc>
                <a:spcBef>
                  <a:spcPts val="0"/>
                </a:spcBef>
                <a:spcAft>
                  <a:spcPts val="0"/>
                </a:spcAft>
                <a:buNone/>
              </a:pPr>
              <a:endParaRPr sz="1000" b="1">
                <a:solidFill>
                  <a:srgbClr val="858585"/>
                </a:solidFill>
                <a:latin typeface="Roboto" panose="02000000000000000000"/>
                <a:ea typeface="Roboto" panose="02000000000000000000"/>
                <a:cs typeface="Roboto" panose="02000000000000000000"/>
                <a:sym typeface="Roboto" panose="02000000000000000000"/>
              </a:endParaRPr>
            </a:p>
          </p:txBody>
        </p:sp>
      </p:grpSp>
      <p:sp>
        <p:nvSpPr>
          <p:cNvPr id="458" name="Google Shape;458;p32"/>
          <p:cNvSpPr txBox="1"/>
          <p:nvPr/>
        </p:nvSpPr>
        <p:spPr>
          <a:xfrm>
            <a:off x="523275" y="585300"/>
            <a:ext cx="8677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Roboto" panose="02000000000000000000"/>
                <a:ea typeface="Roboto" panose="02000000000000000000"/>
                <a:cs typeface="Roboto" panose="02000000000000000000"/>
                <a:sym typeface="Roboto" panose="02000000000000000000"/>
              </a:rPr>
              <a:t>1                           2                           3                          4                          5                          6                           7       </a:t>
            </a:r>
            <a:endParaRPr>
              <a:latin typeface="Roboto" panose="02000000000000000000"/>
              <a:ea typeface="Roboto" panose="02000000000000000000"/>
              <a:cs typeface="Roboto" panose="02000000000000000000"/>
              <a:sym typeface="Roboto" panose="02000000000000000000"/>
            </a:endParaRPr>
          </a:p>
        </p:txBody>
      </p:sp>
      <p:sp>
        <p:nvSpPr>
          <p:cNvPr id="459" name="Google Shape;459;p32"/>
          <p:cNvSpPr/>
          <p:nvPr/>
        </p:nvSpPr>
        <p:spPr>
          <a:xfrm>
            <a:off x="256600" y="2234975"/>
            <a:ext cx="8759700" cy="2911500"/>
          </a:xfrm>
          <a:prstGeom prst="roundRect">
            <a:avLst>
              <a:gd name="adj" fmla="val 16667"/>
            </a:avLst>
          </a:prstGeom>
          <a:solidFill>
            <a:schemeClr val="lt2"/>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32"/>
          <p:cNvSpPr/>
          <p:nvPr/>
        </p:nvSpPr>
        <p:spPr>
          <a:xfrm flipH="1">
            <a:off x="827950" y="2207550"/>
            <a:ext cx="7909200" cy="3008700"/>
          </a:xfrm>
          <a:prstGeom prst="snip1Rect">
            <a:avLst>
              <a:gd name="adj" fmla="val 0"/>
            </a:avLst>
          </a:prstGeom>
          <a:noFill/>
          <a:ln>
            <a:noFill/>
          </a:ln>
        </p:spPr>
        <p:txBody>
          <a:bodyPr spcFirstLastPara="1" wrap="square" lIns="91425" tIns="91425" rIns="91425" bIns="91425" anchor="ctr" anchorCtr="0">
            <a:noAutofit/>
          </a:bodyPr>
          <a:lstStyle/>
          <a:p>
            <a:pPr marL="457200" lvl="0" indent="-311150" algn="l" rtl="0">
              <a:lnSpc>
                <a:spcPct val="115000"/>
              </a:lnSpc>
              <a:spcBef>
                <a:spcPts val="1200"/>
              </a:spcBef>
              <a:spcAft>
                <a:spcPts val="0"/>
              </a:spcAft>
              <a:buClr>
                <a:schemeClr val="dk1"/>
              </a:buClr>
              <a:buSzPts val="1300"/>
              <a:buFont typeface="Fira Sans Extra Condensed" panose="020B0503050000020004"/>
              <a:buAutoNum type="arabicPeriod"/>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Clearly state the data needs, offer feedback on insights, and use the data warehouse to aid in decision-making.</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311150" algn="l" rtl="0">
              <a:lnSpc>
                <a:spcPct val="115000"/>
              </a:lnSpc>
              <a:spcBef>
                <a:spcPts val="0"/>
              </a:spcBef>
              <a:spcAft>
                <a:spcPts val="0"/>
              </a:spcAft>
              <a:buClr>
                <a:schemeClr val="dk1"/>
              </a:buClr>
              <a:buSzPts val="1300"/>
              <a:buFont typeface="Fira Sans Extra Condensed" panose="020B0503050000020004"/>
              <a:buAutoNum type="arabicPeriod"/>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Work with business users to extract and transform data, create and maintain ETL procedures, and enhance the performance of data warehouses.</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311150" algn="l" rtl="0">
              <a:lnSpc>
                <a:spcPct val="115000"/>
              </a:lnSpc>
              <a:spcBef>
                <a:spcPts val="0"/>
              </a:spcBef>
              <a:spcAft>
                <a:spcPts val="0"/>
              </a:spcAft>
              <a:buClr>
                <a:schemeClr val="dk1"/>
              </a:buClr>
              <a:buSzPts val="1300"/>
              <a:buFont typeface="Fira Sans Extra Condensed" panose="020B0503050000020004"/>
              <a:buAutoNum type="arabicPeriod"/>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Work with business users to develop reports and dashboards, analyze and visualize data, and offer ad hoc analysis.</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311150" algn="l" rtl="0">
              <a:lnSpc>
                <a:spcPct val="115000"/>
              </a:lnSpc>
              <a:spcBef>
                <a:spcPts val="0"/>
              </a:spcBef>
              <a:spcAft>
                <a:spcPts val="0"/>
              </a:spcAft>
              <a:buClr>
                <a:schemeClr val="dk1"/>
              </a:buClr>
              <a:buSzPts val="1300"/>
              <a:buFont typeface="Fira Sans Extra Condensed" panose="020B0503050000020004"/>
              <a:buAutoNum type="arabicPeriod"/>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Work together with engineers and analysts to produce actionable insights by utilizing the data warehouse for advanced analytics.</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311150" algn="l" rtl="0">
              <a:lnSpc>
                <a:spcPct val="115000"/>
              </a:lnSpc>
              <a:spcBef>
                <a:spcPts val="0"/>
              </a:spcBef>
              <a:spcAft>
                <a:spcPts val="0"/>
              </a:spcAft>
              <a:buClr>
                <a:schemeClr val="dk1"/>
              </a:buClr>
              <a:buSzPts val="1300"/>
              <a:buFont typeface="Fira Sans Extra Condensed" panose="020B0503050000020004"/>
              <a:buAutoNum type="arabicPeriod"/>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Work with data engineers to establish backup and recovery plans, manage user access privileges, and monitor and maintain database performance and security.</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311150" algn="l" rtl="0">
              <a:lnSpc>
                <a:spcPct val="115000"/>
              </a:lnSpc>
              <a:spcBef>
                <a:spcPts val="0"/>
              </a:spcBef>
              <a:spcAft>
                <a:spcPts val="0"/>
              </a:spcAft>
              <a:buClr>
                <a:schemeClr val="dk1"/>
              </a:buClr>
              <a:buSzPts val="1300"/>
              <a:buFont typeface="Fira Sans Extra Condensed" panose="020B0503050000020004"/>
              <a:buAutoNum type="arabicPeriod"/>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Work with DBAs and data engineers to establish security measures, handle upgrades and configurations, and support the infrastructure.</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311150" algn="l" rtl="0">
              <a:lnSpc>
                <a:spcPct val="115000"/>
              </a:lnSpc>
              <a:spcBef>
                <a:spcPts val="0"/>
              </a:spcBef>
              <a:spcAft>
                <a:spcPts val="0"/>
              </a:spcAft>
              <a:buClr>
                <a:schemeClr val="dk1"/>
              </a:buClr>
              <a:buSzPts val="1300"/>
              <a:buFont typeface="Fira Sans Extra Condensed" panose="020B0503050000020004"/>
              <a:buAutoNum type="arabicPeriod"/>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Develop a data strategy, allot resources, and base decisions on information.</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3"/>
          <p:cNvSpPr txBox="1"/>
          <p:nvPr/>
        </p:nvSpPr>
        <p:spPr>
          <a:xfrm>
            <a:off x="457200" y="411475"/>
            <a:ext cx="8229600" cy="481500"/>
          </a:xfrm>
          <a:prstGeom prst="rect">
            <a:avLst/>
          </a:prstGeom>
          <a:noFill/>
          <a:ln>
            <a:noFill/>
          </a:ln>
        </p:spPr>
        <p:txBody>
          <a:bodyPr spcFirstLastPara="1" wrap="square" lIns="91425" tIns="91425" rIns="91425" bIns="91425" anchor="ctr" anchorCtr="0">
            <a:normAutofit fontScale="77500" lnSpcReduction="20000"/>
          </a:bodyPr>
          <a:lstStyle/>
          <a:p>
            <a:pPr marL="0" lvl="0" indent="0" algn="ctr" rtl="0">
              <a:spcBef>
                <a:spcPts val="0"/>
              </a:spcBef>
              <a:spcAft>
                <a:spcPts val="0"/>
              </a:spcAft>
              <a:buNone/>
            </a:pPr>
            <a:endParaRPr sz="30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466" name="Google Shape;466;p33"/>
          <p:cNvSpPr/>
          <p:nvPr/>
        </p:nvSpPr>
        <p:spPr>
          <a:xfrm>
            <a:off x="6444417" y="2586092"/>
            <a:ext cx="594300" cy="594300"/>
          </a:xfrm>
          <a:prstGeom prst="ellipse">
            <a:avLst/>
          </a:prstGeom>
          <a:solidFill>
            <a:srgbClr val="8E7CC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5</a:t>
            </a:r>
            <a:endParaRPr b="1">
              <a:solidFill>
                <a:schemeClr val="lt1"/>
              </a:solidFill>
            </a:endParaRPr>
          </a:p>
        </p:txBody>
      </p:sp>
      <p:sp>
        <p:nvSpPr>
          <p:cNvPr id="467" name="Google Shape;467;p33"/>
          <p:cNvSpPr/>
          <p:nvPr/>
        </p:nvSpPr>
        <p:spPr>
          <a:xfrm>
            <a:off x="6459342" y="4110680"/>
            <a:ext cx="594300" cy="594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b="1">
                <a:solidFill>
                  <a:schemeClr val="lt1"/>
                </a:solidFill>
              </a:rPr>
              <a:t>6</a:t>
            </a:r>
            <a:endParaRPr>
              <a:solidFill>
                <a:schemeClr val="lt1"/>
              </a:solidFill>
            </a:endParaRPr>
          </a:p>
        </p:txBody>
      </p:sp>
      <p:sp>
        <p:nvSpPr>
          <p:cNvPr id="468" name="Google Shape;468;p33"/>
          <p:cNvSpPr/>
          <p:nvPr/>
        </p:nvSpPr>
        <p:spPr>
          <a:xfrm>
            <a:off x="6230742" y="945255"/>
            <a:ext cx="594300" cy="594300"/>
          </a:xfrm>
          <a:prstGeom prst="ellipse">
            <a:avLst/>
          </a:prstGeom>
          <a:solidFill>
            <a:srgbClr val="D7E6A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4</a:t>
            </a:r>
            <a:endParaRPr b="1">
              <a:solidFill>
                <a:schemeClr val="lt1"/>
              </a:solidFill>
            </a:endParaRPr>
          </a:p>
        </p:txBody>
      </p:sp>
      <p:sp>
        <p:nvSpPr>
          <p:cNvPr id="469" name="Google Shape;469;p33"/>
          <p:cNvSpPr/>
          <p:nvPr/>
        </p:nvSpPr>
        <p:spPr>
          <a:xfrm>
            <a:off x="2557217" y="4112667"/>
            <a:ext cx="594300" cy="594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3</a:t>
            </a:r>
            <a:endParaRPr b="1">
              <a:solidFill>
                <a:schemeClr val="lt1"/>
              </a:solidFill>
            </a:endParaRPr>
          </a:p>
        </p:txBody>
      </p:sp>
      <p:sp>
        <p:nvSpPr>
          <p:cNvPr id="470" name="Google Shape;470;p33"/>
          <p:cNvSpPr/>
          <p:nvPr/>
        </p:nvSpPr>
        <p:spPr>
          <a:xfrm>
            <a:off x="2785817" y="949930"/>
            <a:ext cx="594300" cy="59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1</a:t>
            </a:r>
            <a:endParaRPr b="1">
              <a:solidFill>
                <a:schemeClr val="lt1"/>
              </a:solidFill>
            </a:endParaRPr>
          </a:p>
        </p:txBody>
      </p:sp>
      <p:sp>
        <p:nvSpPr>
          <p:cNvPr id="471" name="Google Shape;471;p33"/>
          <p:cNvSpPr/>
          <p:nvPr/>
        </p:nvSpPr>
        <p:spPr>
          <a:xfrm>
            <a:off x="2633417" y="2591855"/>
            <a:ext cx="594300" cy="594300"/>
          </a:xfrm>
          <a:prstGeom prst="ellipse">
            <a:avLst/>
          </a:prstGeom>
          <a:solidFill>
            <a:srgbClr val="FD5B5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rPr>
              <a:t>2</a:t>
            </a:r>
            <a:endParaRPr b="1">
              <a:solidFill>
                <a:schemeClr val="lt1"/>
              </a:solidFill>
            </a:endParaRPr>
          </a:p>
        </p:txBody>
      </p:sp>
      <p:cxnSp>
        <p:nvCxnSpPr>
          <p:cNvPr id="472" name="Google Shape;472;p33"/>
          <p:cNvCxnSpPr>
            <a:stCxn id="473" idx="2"/>
            <a:endCxn id="471" idx="6"/>
          </p:cNvCxnSpPr>
          <p:nvPr/>
        </p:nvCxnSpPr>
        <p:spPr>
          <a:xfrm rot="10800000">
            <a:off x="3227775" y="2889000"/>
            <a:ext cx="378900" cy="32700"/>
          </a:xfrm>
          <a:prstGeom prst="straightConnector1">
            <a:avLst/>
          </a:prstGeom>
          <a:noFill/>
          <a:ln w="9525" cap="flat" cmpd="sng">
            <a:solidFill>
              <a:srgbClr val="C0791B"/>
            </a:solidFill>
            <a:prstDash val="dot"/>
            <a:round/>
            <a:headEnd type="none" w="med" len="med"/>
            <a:tailEnd type="none" w="med" len="med"/>
          </a:ln>
        </p:spPr>
      </p:cxnSp>
      <p:cxnSp>
        <p:nvCxnSpPr>
          <p:cNvPr id="474" name="Google Shape;474;p33"/>
          <p:cNvCxnSpPr>
            <a:stCxn id="466" idx="2"/>
            <a:endCxn id="473" idx="6"/>
          </p:cNvCxnSpPr>
          <p:nvPr/>
        </p:nvCxnSpPr>
        <p:spPr>
          <a:xfrm flipH="1">
            <a:off x="5965917" y="2883242"/>
            <a:ext cx="478500" cy="38400"/>
          </a:xfrm>
          <a:prstGeom prst="straightConnector1">
            <a:avLst/>
          </a:prstGeom>
          <a:noFill/>
          <a:ln w="9525" cap="flat" cmpd="sng">
            <a:solidFill>
              <a:srgbClr val="C0791B"/>
            </a:solidFill>
            <a:prstDash val="dot"/>
            <a:round/>
            <a:headEnd type="none" w="med" len="med"/>
            <a:tailEnd type="none" w="med" len="med"/>
          </a:ln>
        </p:spPr>
      </p:cxnSp>
      <p:cxnSp>
        <p:nvCxnSpPr>
          <p:cNvPr id="475" name="Google Shape;475;p33"/>
          <p:cNvCxnSpPr>
            <a:stCxn id="473" idx="3"/>
            <a:endCxn id="469" idx="6"/>
          </p:cNvCxnSpPr>
          <p:nvPr/>
        </p:nvCxnSpPr>
        <p:spPr>
          <a:xfrm rot="5400000">
            <a:off x="3151772" y="3609450"/>
            <a:ext cx="800100" cy="800700"/>
          </a:xfrm>
          <a:prstGeom prst="bentConnector2">
            <a:avLst/>
          </a:prstGeom>
          <a:noFill/>
          <a:ln w="9525" cap="flat" cmpd="sng">
            <a:solidFill>
              <a:srgbClr val="C0791B"/>
            </a:solidFill>
            <a:prstDash val="dot"/>
            <a:round/>
            <a:headEnd type="none" w="med" len="med"/>
            <a:tailEnd type="none" w="med" len="med"/>
          </a:ln>
        </p:spPr>
      </p:cxnSp>
      <p:cxnSp>
        <p:nvCxnSpPr>
          <p:cNvPr id="476" name="Google Shape;476;p33"/>
          <p:cNvCxnSpPr>
            <a:stCxn id="473" idx="1"/>
            <a:endCxn id="470" idx="6"/>
          </p:cNvCxnSpPr>
          <p:nvPr/>
        </p:nvCxnSpPr>
        <p:spPr>
          <a:xfrm rot="5400000" flipH="1">
            <a:off x="3172772" y="1454250"/>
            <a:ext cx="986700" cy="572100"/>
          </a:xfrm>
          <a:prstGeom prst="bentConnector2">
            <a:avLst/>
          </a:prstGeom>
          <a:noFill/>
          <a:ln w="9525" cap="flat" cmpd="sng">
            <a:solidFill>
              <a:srgbClr val="C0791B"/>
            </a:solidFill>
            <a:prstDash val="dot"/>
            <a:round/>
            <a:headEnd type="none" w="med" len="med"/>
            <a:tailEnd type="none" w="med" len="med"/>
          </a:ln>
        </p:spPr>
      </p:cxnSp>
      <p:sp>
        <p:nvSpPr>
          <p:cNvPr id="477" name="Google Shape;477;p33"/>
          <p:cNvSpPr txBox="1"/>
          <p:nvPr/>
        </p:nvSpPr>
        <p:spPr>
          <a:xfrm>
            <a:off x="-365677" y="1512825"/>
            <a:ext cx="3834300" cy="870300"/>
          </a:xfrm>
          <a:prstGeom prst="rect">
            <a:avLst/>
          </a:prstGeom>
          <a:noFill/>
          <a:ln>
            <a:noFill/>
          </a:ln>
        </p:spPr>
        <p:txBody>
          <a:bodyPr spcFirstLastPara="1" wrap="square" lIns="91425" tIns="91425" rIns="91425" bIns="91425" anchor="ctr" anchorCtr="0">
            <a:noAutofit/>
          </a:bodyPr>
          <a:lstStyle/>
          <a:p>
            <a:pPr marL="914400" marR="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Servers (Mainly high availability)</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marR="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Networking hardware like routers, switches and firewalls, access points and cables</a:t>
            </a:r>
            <a:endParaRPr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marR="0" lvl="1" indent="-292100" algn="l" rtl="0">
              <a:lnSpc>
                <a:spcPct val="115000"/>
              </a:lnSpc>
              <a:spcBef>
                <a:spcPts val="0"/>
              </a:spcBef>
              <a:spcAft>
                <a:spcPts val="0"/>
              </a:spcAft>
              <a:buClr>
                <a:schemeClr val="dk1"/>
              </a:buClr>
              <a:buSzPts val="1000"/>
              <a:buFont typeface="Fira Sans Extra Condensed" panose="020B0503050000020004"/>
              <a:buChar char="○"/>
            </a:pPr>
            <a:r>
              <a:rPr lang="en-GB" sz="1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Data centres ( a mix between on premise and cloud based infrastructure)</a:t>
            </a:r>
            <a:endParaRPr sz="1000">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478" name="Google Shape;478;p33"/>
          <p:cNvSpPr txBox="1"/>
          <p:nvPr/>
        </p:nvSpPr>
        <p:spPr>
          <a:xfrm>
            <a:off x="436913" y="1052900"/>
            <a:ext cx="1689900" cy="22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latin typeface="Fira Sans Extra Condensed" panose="020B0503050000020004"/>
                <a:ea typeface="Fira Sans Extra Condensed" panose="020B0503050000020004"/>
                <a:cs typeface="Fira Sans Extra Condensed" panose="020B0503050000020004"/>
                <a:sym typeface="Fira Sans Extra Condensed" panose="020B0503050000020004"/>
              </a:rPr>
              <a:t>Hardware</a:t>
            </a:r>
            <a:endParaRPr sz="16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479" name="Google Shape;479;p33"/>
          <p:cNvSpPr txBox="1"/>
          <p:nvPr/>
        </p:nvSpPr>
        <p:spPr>
          <a:xfrm>
            <a:off x="-339887" y="3362000"/>
            <a:ext cx="3489000" cy="456600"/>
          </a:xfrm>
          <a:prstGeom prst="rect">
            <a:avLst/>
          </a:prstGeom>
          <a:noFill/>
          <a:ln>
            <a:noFill/>
          </a:ln>
        </p:spPr>
        <p:txBody>
          <a:bodyPr spcFirstLastPara="1" wrap="square" lIns="91425" tIns="91425" rIns="91425" bIns="91425" anchor="ctr" anchorCtr="0">
            <a:noAutofit/>
          </a:bodyPr>
          <a:lstStyle/>
          <a:p>
            <a:pPr marL="914400" lvl="1" indent="-304800" algn="l" rtl="0">
              <a:lnSpc>
                <a:spcPct val="115000"/>
              </a:lnSpc>
              <a:spcBef>
                <a:spcPts val="0"/>
              </a:spcBef>
              <a:spcAft>
                <a:spcPts val="0"/>
              </a:spcAft>
              <a:buClr>
                <a:schemeClr val="dk1"/>
              </a:buClr>
              <a:buSzPts val="1200"/>
              <a:buFont typeface="Fira Sans Extra Condensed" panose="020B0503050000020004"/>
              <a:buChar char="○"/>
            </a:pPr>
            <a:r>
              <a:rPr lang="en-GB"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SQL for data management</a:t>
            </a:r>
            <a:endParaRPr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304800" algn="l" rtl="0">
              <a:lnSpc>
                <a:spcPct val="115000"/>
              </a:lnSpc>
              <a:spcBef>
                <a:spcPts val="0"/>
              </a:spcBef>
              <a:spcAft>
                <a:spcPts val="0"/>
              </a:spcAft>
              <a:buClr>
                <a:schemeClr val="dk1"/>
              </a:buClr>
              <a:buSzPts val="1200"/>
              <a:buFont typeface="Fira Sans Extra Condensed" panose="020B0503050000020004"/>
              <a:buChar char="○"/>
            </a:pPr>
            <a:r>
              <a:rPr lang="en-GB"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PowerBI or Tableau for data visualization</a:t>
            </a:r>
            <a:endParaRPr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914400" lvl="1" indent="-304800" algn="l" rtl="0">
              <a:lnSpc>
                <a:spcPct val="115000"/>
              </a:lnSpc>
              <a:spcBef>
                <a:spcPts val="0"/>
              </a:spcBef>
              <a:spcAft>
                <a:spcPts val="0"/>
              </a:spcAft>
              <a:buClr>
                <a:schemeClr val="dk1"/>
              </a:buClr>
              <a:buSzPts val="1200"/>
              <a:buFont typeface="Fira Sans Extra Condensed" panose="020B0503050000020004"/>
              <a:buChar char="○"/>
            </a:pPr>
            <a:r>
              <a:rPr lang="en-GB"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TensorFlow or PyTorch for machine learning implementations</a:t>
            </a:r>
            <a:endParaRPr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15000"/>
              </a:lnSpc>
              <a:spcBef>
                <a:spcPts val="1600"/>
              </a:spcBef>
              <a:spcAft>
                <a:spcPts val="0"/>
              </a:spcAft>
              <a:buNone/>
            </a:pPr>
            <a:endParaRPr sz="1200">
              <a:latin typeface="Roboto" panose="02000000000000000000"/>
              <a:ea typeface="Roboto" panose="02000000000000000000"/>
              <a:cs typeface="Roboto" panose="02000000000000000000"/>
              <a:sym typeface="Roboto" panose="02000000000000000000"/>
            </a:endParaRPr>
          </a:p>
        </p:txBody>
      </p:sp>
      <p:sp>
        <p:nvSpPr>
          <p:cNvPr id="480" name="Google Shape;480;p33"/>
          <p:cNvSpPr txBox="1"/>
          <p:nvPr/>
        </p:nvSpPr>
        <p:spPr>
          <a:xfrm>
            <a:off x="436913" y="2631675"/>
            <a:ext cx="1689900" cy="22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latin typeface="Fira Sans Extra Condensed" panose="020B0503050000020004"/>
                <a:ea typeface="Fira Sans Extra Condensed" panose="020B0503050000020004"/>
                <a:cs typeface="Fira Sans Extra Condensed" panose="020B0503050000020004"/>
                <a:sym typeface="Fira Sans Extra Condensed" panose="020B0503050000020004"/>
              </a:rPr>
              <a:t>Software</a:t>
            </a:r>
            <a:endParaRPr sz="16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481" name="Google Shape;481;p33"/>
          <p:cNvSpPr txBox="1"/>
          <p:nvPr/>
        </p:nvSpPr>
        <p:spPr>
          <a:xfrm>
            <a:off x="-197512" y="4380663"/>
            <a:ext cx="1689900" cy="456600"/>
          </a:xfrm>
          <a:prstGeom prst="rect">
            <a:avLst/>
          </a:prstGeom>
          <a:noFill/>
          <a:ln>
            <a:noFill/>
          </a:ln>
        </p:spPr>
        <p:txBody>
          <a:bodyPr spcFirstLastPara="1" wrap="square" lIns="91425" tIns="91425" rIns="91425" bIns="91425" anchor="ctr" anchorCtr="0">
            <a:noAutofit/>
          </a:bodyPr>
          <a:lstStyle/>
          <a:p>
            <a:pPr marL="914400" marR="0" lvl="1" indent="-304800" algn="l" rtl="0">
              <a:lnSpc>
                <a:spcPct val="115000"/>
              </a:lnSpc>
              <a:spcBef>
                <a:spcPts val="0"/>
              </a:spcBef>
              <a:spcAft>
                <a:spcPts val="0"/>
              </a:spcAft>
              <a:buClr>
                <a:schemeClr val="dk1"/>
              </a:buClr>
              <a:buSzPts val="1200"/>
              <a:buFont typeface="Fira Sans Extra Condensed" panose="020B0503050000020004"/>
              <a:buChar char="○"/>
            </a:pPr>
            <a:r>
              <a:rPr lang="en-GB"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AWS</a:t>
            </a:r>
            <a:endParaRPr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482" name="Google Shape;482;p33"/>
          <p:cNvSpPr txBox="1"/>
          <p:nvPr/>
        </p:nvSpPr>
        <p:spPr>
          <a:xfrm>
            <a:off x="436913" y="4070650"/>
            <a:ext cx="1689900" cy="22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latin typeface="Fira Sans Extra Condensed" panose="020B0503050000020004"/>
                <a:ea typeface="Fira Sans Extra Condensed" panose="020B0503050000020004"/>
                <a:cs typeface="Fira Sans Extra Condensed" panose="020B0503050000020004"/>
                <a:sym typeface="Fira Sans Extra Condensed" panose="020B0503050000020004"/>
              </a:rPr>
              <a:t>Cloud</a:t>
            </a:r>
            <a:endParaRPr sz="16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483" name="Google Shape;483;p33"/>
          <p:cNvSpPr txBox="1"/>
          <p:nvPr/>
        </p:nvSpPr>
        <p:spPr>
          <a:xfrm>
            <a:off x="6919900" y="825950"/>
            <a:ext cx="2125200" cy="650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sz="1600" b="1">
                <a:latin typeface="Fira Sans Extra Condensed" panose="020B0503050000020004"/>
                <a:ea typeface="Fira Sans Extra Condensed" panose="020B0503050000020004"/>
                <a:cs typeface="Fira Sans Extra Condensed" panose="020B0503050000020004"/>
                <a:sym typeface="Fira Sans Extra Condensed" panose="020B0503050000020004"/>
              </a:rPr>
              <a:t>System Admin</a:t>
            </a:r>
            <a:endParaRPr sz="16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484" name="Google Shape;484;p33"/>
          <p:cNvSpPr txBox="1"/>
          <p:nvPr/>
        </p:nvSpPr>
        <p:spPr>
          <a:xfrm>
            <a:off x="6344825" y="3098638"/>
            <a:ext cx="3402600" cy="456600"/>
          </a:xfrm>
          <a:prstGeom prst="rect">
            <a:avLst/>
          </a:prstGeom>
          <a:noFill/>
          <a:ln>
            <a:noFill/>
          </a:ln>
        </p:spPr>
        <p:txBody>
          <a:bodyPr spcFirstLastPara="1" wrap="square" lIns="91425" tIns="91425" rIns="91425" bIns="91425" anchor="ctr" anchorCtr="0">
            <a:noAutofit/>
          </a:bodyPr>
          <a:lstStyle/>
          <a:p>
            <a:pPr marL="914400" lvl="1" indent="-304800" algn="l" rtl="0">
              <a:lnSpc>
                <a:spcPct val="115000"/>
              </a:lnSpc>
              <a:spcBef>
                <a:spcPts val="0"/>
              </a:spcBef>
              <a:spcAft>
                <a:spcPts val="0"/>
              </a:spcAft>
              <a:buClr>
                <a:schemeClr val="dk1"/>
              </a:buClr>
              <a:buSzPts val="1200"/>
              <a:buFont typeface="Fira Sans Extra Condensed" panose="020B0503050000020004"/>
              <a:buChar char="○"/>
            </a:pPr>
            <a:r>
              <a:rPr lang="en-GB"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Data Warehouse</a:t>
            </a:r>
            <a:endParaRPr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485" name="Google Shape;485;p33"/>
          <p:cNvSpPr txBox="1"/>
          <p:nvPr/>
        </p:nvSpPr>
        <p:spPr>
          <a:xfrm>
            <a:off x="7094938" y="2667325"/>
            <a:ext cx="1668900" cy="22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latin typeface="Fira Sans Extra Condensed" panose="020B0503050000020004"/>
                <a:ea typeface="Fira Sans Extra Condensed" panose="020B0503050000020004"/>
                <a:cs typeface="Fira Sans Extra Condensed" panose="020B0503050000020004"/>
                <a:sym typeface="Fira Sans Extra Condensed" panose="020B0503050000020004"/>
              </a:rPr>
              <a:t>Data Storage and  Management</a:t>
            </a:r>
            <a:endParaRPr sz="16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486" name="Google Shape;486;p33"/>
          <p:cNvSpPr txBox="1"/>
          <p:nvPr/>
        </p:nvSpPr>
        <p:spPr>
          <a:xfrm>
            <a:off x="7094959" y="4158900"/>
            <a:ext cx="1668900" cy="22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a:latin typeface="Fira Sans Extra Condensed" panose="020B0503050000020004"/>
                <a:ea typeface="Fira Sans Extra Condensed" panose="020B0503050000020004"/>
                <a:cs typeface="Fira Sans Extra Condensed" panose="020B0503050000020004"/>
                <a:sym typeface="Fira Sans Extra Condensed" panose="020B0503050000020004"/>
              </a:rPr>
              <a:t>IT Support and Maintenance</a:t>
            </a:r>
            <a:endParaRPr sz="16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cxnSp>
        <p:nvCxnSpPr>
          <p:cNvPr id="487" name="Google Shape;487;p33"/>
          <p:cNvCxnSpPr>
            <a:stCxn id="473" idx="7"/>
            <a:endCxn id="468" idx="2"/>
          </p:cNvCxnSpPr>
          <p:nvPr/>
        </p:nvCxnSpPr>
        <p:spPr>
          <a:xfrm rot="-5400000">
            <a:off x="5430028" y="1432800"/>
            <a:ext cx="991200" cy="610500"/>
          </a:xfrm>
          <a:prstGeom prst="bentConnector2">
            <a:avLst/>
          </a:prstGeom>
          <a:noFill/>
          <a:ln w="9525" cap="flat" cmpd="sng">
            <a:solidFill>
              <a:srgbClr val="C0791B"/>
            </a:solidFill>
            <a:prstDash val="dot"/>
            <a:round/>
            <a:headEnd type="none" w="med" len="med"/>
            <a:tailEnd type="none" w="med" len="med"/>
          </a:ln>
        </p:spPr>
      </p:cxnSp>
      <p:cxnSp>
        <p:nvCxnSpPr>
          <p:cNvPr id="488" name="Google Shape;488;p33"/>
          <p:cNvCxnSpPr>
            <a:stCxn id="473" idx="5"/>
            <a:endCxn id="467" idx="2"/>
          </p:cNvCxnSpPr>
          <p:nvPr/>
        </p:nvCxnSpPr>
        <p:spPr>
          <a:xfrm rot="-5400000" flipH="1">
            <a:off x="5640928" y="3589200"/>
            <a:ext cx="798000" cy="839100"/>
          </a:xfrm>
          <a:prstGeom prst="bentConnector2">
            <a:avLst/>
          </a:prstGeom>
          <a:noFill/>
          <a:ln w="9525" cap="flat" cmpd="sng">
            <a:solidFill>
              <a:srgbClr val="C0791B"/>
            </a:solidFill>
            <a:prstDash val="dot"/>
            <a:round/>
            <a:headEnd type="none" w="med" len="med"/>
            <a:tailEnd type="none" w="med" len="med"/>
          </a:ln>
        </p:spPr>
      </p:cxnSp>
      <p:sp>
        <p:nvSpPr>
          <p:cNvPr id="473" name="Google Shape;473;p33"/>
          <p:cNvSpPr/>
          <p:nvPr/>
        </p:nvSpPr>
        <p:spPr>
          <a:xfrm>
            <a:off x="3606675" y="1948650"/>
            <a:ext cx="2359200" cy="194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33"/>
          <p:cNvSpPr txBox="1"/>
          <p:nvPr/>
        </p:nvSpPr>
        <p:spPr>
          <a:xfrm>
            <a:off x="3606675" y="2141775"/>
            <a:ext cx="2262000" cy="125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29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IT Infrastructure</a:t>
            </a:r>
            <a:endParaRPr sz="29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6"/>
          <p:cNvSpPr txBox="1">
            <a:spLocks noGrp="1"/>
          </p:cNvSpPr>
          <p:nvPr>
            <p:ph type="title"/>
          </p:nvPr>
        </p:nvSpPr>
        <p:spPr>
          <a:xfrm>
            <a:off x="457200" y="165200"/>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1.Mid Term Dashboard</a:t>
            </a:r>
            <a:endParaRPr b="1"/>
          </a:p>
        </p:txBody>
      </p:sp>
      <p:pic>
        <p:nvPicPr>
          <p:cNvPr id="109" name="Google Shape;109;p16"/>
          <p:cNvPicPr preferRelativeResize="0"/>
          <p:nvPr/>
        </p:nvPicPr>
        <p:blipFill>
          <a:blip r:embed="rId1"/>
          <a:stretch>
            <a:fillRect/>
          </a:stretch>
        </p:blipFill>
        <p:spPr>
          <a:xfrm>
            <a:off x="1261801" y="824450"/>
            <a:ext cx="6991100" cy="4166651"/>
          </a:xfrm>
          <a:prstGeom prst="rect">
            <a:avLst/>
          </a:prstGeom>
          <a:noFill/>
          <a:ln>
            <a:noFill/>
          </a:ln>
        </p:spPr>
      </p:pic>
      <p:sp>
        <p:nvSpPr>
          <p:cNvPr id="110" name="Google Shape;110;p16"/>
          <p:cNvSpPr/>
          <p:nvPr/>
        </p:nvSpPr>
        <p:spPr>
          <a:xfrm rot="-5400682">
            <a:off x="-177449" y="3154150"/>
            <a:ext cx="1511100" cy="1155900"/>
          </a:xfrm>
          <a:prstGeom prst="wedgeEllipse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16"/>
          <p:cNvSpPr txBox="1"/>
          <p:nvPr/>
        </p:nvSpPr>
        <p:spPr>
          <a:xfrm>
            <a:off x="106201" y="3301228"/>
            <a:ext cx="1102800" cy="86174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dirty="0">
                <a:latin typeface="Roboto" panose="02000000000000000000"/>
                <a:ea typeface="Roboto" panose="02000000000000000000"/>
                <a:cs typeface="Roboto" panose="02000000000000000000"/>
                <a:sym typeface="Roboto" panose="02000000000000000000"/>
              </a:rPr>
              <a:t>Comments received on this particular sheet</a:t>
            </a:r>
            <a:endParaRPr sz="1100" dirty="0">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4"/>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dk1"/>
                </a:solidFill>
              </a:rPr>
              <a:t>Proposing a Dashboard</a:t>
            </a:r>
            <a:endParaRPr b="1">
              <a:solidFill>
                <a:schemeClr val="dk1"/>
              </a:solidFill>
            </a:endParaRPr>
          </a:p>
        </p:txBody>
      </p:sp>
      <p:sp>
        <p:nvSpPr>
          <p:cNvPr id="495" name="Google Shape;495;p34"/>
          <p:cNvSpPr/>
          <p:nvPr/>
        </p:nvSpPr>
        <p:spPr>
          <a:xfrm>
            <a:off x="2530895" y="2168902"/>
            <a:ext cx="35" cy="1266"/>
          </a:xfrm>
          <a:custGeom>
            <a:avLst/>
            <a:gdLst/>
            <a:ahLst/>
            <a:cxnLst/>
            <a:rect l="l" t="t" r="r" b="b"/>
            <a:pathLst>
              <a:path w="1" h="36" extrusionOk="0">
                <a:moveTo>
                  <a:pt x="1" y="36"/>
                </a:moveTo>
                <a:lnTo>
                  <a:pt x="1" y="0"/>
                </a:lnTo>
                <a:lnTo>
                  <a:pt x="1" y="36"/>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34"/>
          <p:cNvSpPr/>
          <p:nvPr/>
        </p:nvSpPr>
        <p:spPr>
          <a:xfrm>
            <a:off x="2460652" y="2040720"/>
            <a:ext cx="7418" cy="12340"/>
          </a:xfrm>
          <a:custGeom>
            <a:avLst/>
            <a:gdLst/>
            <a:ahLst/>
            <a:cxnLst/>
            <a:rect l="l" t="t" r="r" b="b"/>
            <a:pathLst>
              <a:path w="211" h="351" extrusionOk="0">
                <a:moveTo>
                  <a:pt x="211" y="351"/>
                </a:moveTo>
                <a:lnTo>
                  <a:pt x="0" y="0"/>
                </a:lnTo>
                <a:lnTo>
                  <a:pt x="211" y="351"/>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34"/>
          <p:cNvSpPr/>
          <p:nvPr/>
        </p:nvSpPr>
        <p:spPr>
          <a:xfrm>
            <a:off x="2468035" y="2054255"/>
            <a:ext cx="7453" cy="12375"/>
          </a:xfrm>
          <a:custGeom>
            <a:avLst/>
            <a:gdLst/>
            <a:ahLst/>
            <a:cxnLst/>
            <a:rect l="l" t="t" r="r" b="b"/>
            <a:pathLst>
              <a:path w="212" h="352" extrusionOk="0">
                <a:moveTo>
                  <a:pt x="211" y="352"/>
                </a:moveTo>
                <a:lnTo>
                  <a:pt x="1" y="1"/>
                </a:lnTo>
                <a:lnTo>
                  <a:pt x="211" y="352"/>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34"/>
          <p:cNvSpPr/>
          <p:nvPr/>
        </p:nvSpPr>
        <p:spPr>
          <a:xfrm>
            <a:off x="1655770" y="1434300"/>
            <a:ext cx="795052" cy="591666"/>
          </a:xfrm>
          <a:custGeom>
            <a:avLst/>
            <a:gdLst/>
            <a:ahLst/>
            <a:cxnLst/>
            <a:rect l="l" t="t" r="r" b="b"/>
            <a:pathLst>
              <a:path w="22614" h="16829" extrusionOk="0">
                <a:moveTo>
                  <a:pt x="22614" y="16829"/>
                </a:moveTo>
                <a:lnTo>
                  <a:pt x="21948" y="15812"/>
                </a:lnTo>
                <a:lnTo>
                  <a:pt x="20300" y="13533"/>
                </a:lnTo>
                <a:lnTo>
                  <a:pt x="18302" y="11079"/>
                </a:lnTo>
                <a:lnTo>
                  <a:pt x="15883" y="8590"/>
                </a:lnTo>
                <a:lnTo>
                  <a:pt x="13078" y="6171"/>
                </a:lnTo>
                <a:lnTo>
                  <a:pt x="9852" y="3927"/>
                </a:lnTo>
                <a:lnTo>
                  <a:pt x="6241" y="2034"/>
                </a:lnTo>
                <a:lnTo>
                  <a:pt x="2174" y="526"/>
                </a:lnTo>
                <a:lnTo>
                  <a:pt x="1" y="0"/>
                </a:lnTo>
                <a:lnTo>
                  <a:pt x="1" y="0"/>
                </a:lnTo>
                <a:lnTo>
                  <a:pt x="2174" y="526"/>
                </a:lnTo>
                <a:lnTo>
                  <a:pt x="6241" y="2034"/>
                </a:lnTo>
                <a:lnTo>
                  <a:pt x="9852" y="3927"/>
                </a:lnTo>
                <a:lnTo>
                  <a:pt x="13078" y="6171"/>
                </a:lnTo>
                <a:lnTo>
                  <a:pt x="15883" y="8590"/>
                </a:lnTo>
                <a:lnTo>
                  <a:pt x="18302" y="11079"/>
                </a:lnTo>
                <a:lnTo>
                  <a:pt x="20300" y="13533"/>
                </a:lnTo>
                <a:lnTo>
                  <a:pt x="21948" y="15812"/>
                </a:lnTo>
                <a:lnTo>
                  <a:pt x="22614" y="16829"/>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34"/>
          <p:cNvSpPr/>
          <p:nvPr/>
        </p:nvSpPr>
        <p:spPr>
          <a:xfrm>
            <a:off x="2475453" y="2066595"/>
            <a:ext cx="35755" cy="62897"/>
          </a:xfrm>
          <a:custGeom>
            <a:avLst/>
            <a:gdLst/>
            <a:ahLst/>
            <a:cxnLst/>
            <a:rect l="l" t="t" r="r" b="b"/>
            <a:pathLst>
              <a:path w="1017" h="1789" extrusionOk="0">
                <a:moveTo>
                  <a:pt x="1017" y="1789"/>
                </a:moveTo>
                <a:lnTo>
                  <a:pt x="596" y="1017"/>
                </a:lnTo>
                <a:lnTo>
                  <a:pt x="0" y="1"/>
                </a:lnTo>
                <a:lnTo>
                  <a:pt x="596" y="1017"/>
                </a:lnTo>
                <a:lnTo>
                  <a:pt x="1017" y="1789"/>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34"/>
          <p:cNvSpPr/>
          <p:nvPr/>
        </p:nvSpPr>
        <p:spPr>
          <a:xfrm>
            <a:off x="2450773" y="2025919"/>
            <a:ext cx="8684" cy="13606"/>
          </a:xfrm>
          <a:custGeom>
            <a:avLst/>
            <a:gdLst/>
            <a:ahLst/>
            <a:cxnLst/>
            <a:rect l="l" t="t" r="r" b="b"/>
            <a:pathLst>
              <a:path w="247" h="387" extrusionOk="0">
                <a:moveTo>
                  <a:pt x="246" y="386"/>
                </a:moveTo>
                <a:lnTo>
                  <a:pt x="1" y="1"/>
                </a:lnTo>
                <a:lnTo>
                  <a:pt x="246" y="386"/>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34"/>
          <p:cNvSpPr/>
          <p:nvPr/>
        </p:nvSpPr>
        <p:spPr>
          <a:xfrm>
            <a:off x="2516129" y="2139335"/>
            <a:ext cx="2496" cy="4957"/>
          </a:xfrm>
          <a:custGeom>
            <a:avLst/>
            <a:gdLst/>
            <a:ahLst/>
            <a:cxnLst/>
            <a:rect l="l" t="t" r="r" b="b"/>
            <a:pathLst>
              <a:path w="71" h="141" extrusionOk="0">
                <a:moveTo>
                  <a:pt x="70" y="140"/>
                </a:moveTo>
                <a:lnTo>
                  <a:pt x="0" y="0"/>
                </a:lnTo>
                <a:lnTo>
                  <a:pt x="70" y="140"/>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34"/>
          <p:cNvSpPr/>
          <p:nvPr/>
        </p:nvSpPr>
        <p:spPr>
          <a:xfrm>
            <a:off x="2522282" y="2152870"/>
            <a:ext cx="2496" cy="3727"/>
          </a:xfrm>
          <a:custGeom>
            <a:avLst/>
            <a:gdLst/>
            <a:ahLst/>
            <a:cxnLst/>
            <a:rect l="l" t="t" r="r" b="b"/>
            <a:pathLst>
              <a:path w="71" h="106" extrusionOk="0">
                <a:moveTo>
                  <a:pt x="70" y="106"/>
                </a:moveTo>
                <a:lnTo>
                  <a:pt x="0" y="1"/>
                </a:lnTo>
                <a:lnTo>
                  <a:pt x="70" y="106"/>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34"/>
          <p:cNvSpPr/>
          <p:nvPr/>
        </p:nvSpPr>
        <p:spPr>
          <a:xfrm>
            <a:off x="2519821" y="2145487"/>
            <a:ext cx="2496" cy="4957"/>
          </a:xfrm>
          <a:custGeom>
            <a:avLst/>
            <a:gdLst/>
            <a:ahLst/>
            <a:cxnLst/>
            <a:rect l="l" t="t" r="r" b="b"/>
            <a:pathLst>
              <a:path w="71" h="141" extrusionOk="0">
                <a:moveTo>
                  <a:pt x="70" y="141"/>
                </a:moveTo>
                <a:lnTo>
                  <a:pt x="0" y="0"/>
                </a:lnTo>
                <a:lnTo>
                  <a:pt x="70" y="141"/>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34"/>
          <p:cNvSpPr/>
          <p:nvPr/>
        </p:nvSpPr>
        <p:spPr>
          <a:xfrm>
            <a:off x="2525973" y="2159058"/>
            <a:ext cx="1266" cy="2496"/>
          </a:xfrm>
          <a:custGeom>
            <a:avLst/>
            <a:gdLst/>
            <a:ahLst/>
            <a:cxnLst/>
            <a:rect l="l" t="t" r="r" b="b"/>
            <a:pathLst>
              <a:path w="36" h="71" extrusionOk="0">
                <a:moveTo>
                  <a:pt x="36" y="70"/>
                </a:moveTo>
                <a:lnTo>
                  <a:pt x="1" y="0"/>
                </a:lnTo>
                <a:lnTo>
                  <a:pt x="36" y="70"/>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34"/>
          <p:cNvSpPr/>
          <p:nvPr/>
        </p:nvSpPr>
        <p:spPr>
          <a:xfrm>
            <a:off x="2529665" y="2166441"/>
            <a:ext cx="35" cy="2496"/>
          </a:xfrm>
          <a:custGeom>
            <a:avLst/>
            <a:gdLst/>
            <a:ahLst/>
            <a:cxnLst/>
            <a:rect l="l" t="t" r="r" b="b"/>
            <a:pathLst>
              <a:path w="1" h="71" extrusionOk="0">
                <a:moveTo>
                  <a:pt x="1" y="70"/>
                </a:moveTo>
                <a:lnTo>
                  <a:pt x="1" y="0"/>
                </a:lnTo>
                <a:lnTo>
                  <a:pt x="1" y="70"/>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34"/>
          <p:cNvSpPr/>
          <p:nvPr/>
        </p:nvSpPr>
        <p:spPr>
          <a:xfrm>
            <a:off x="2511172" y="2130686"/>
            <a:ext cx="3727" cy="6188"/>
          </a:xfrm>
          <a:custGeom>
            <a:avLst/>
            <a:gdLst/>
            <a:ahLst/>
            <a:cxnLst/>
            <a:rect l="l" t="t" r="r" b="b"/>
            <a:pathLst>
              <a:path w="106" h="176" extrusionOk="0">
                <a:moveTo>
                  <a:pt x="106" y="176"/>
                </a:moveTo>
                <a:lnTo>
                  <a:pt x="1" y="1"/>
                </a:lnTo>
                <a:lnTo>
                  <a:pt x="106" y="176"/>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34"/>
          <p:cNvSpPr/>
          <p:nvPr/>
        </p:nvSpPr>
        <p:spPr>
          <a:xfrm>
            <a:off x="2527204" y="2163980"/>
            <a:ext cx="1266" cy="2496"/>
          </a:xfrm>
          <a:custGeom>
            <a:avLst/>
            <a:gdLst/>
            <a:ahLst/>
            <a:cxnLst/>
            <a:rect l="l" t="t" r="r" b="b"/>
            <a:pathLst>
              <a:path w="36" h="71" extrusionOk="0">
                <a:moveTo>
                  <a:pt x="36" y="70"/>
                </a:moveTo>
                <a:lnTo>
                  <a:pt x="1" y="0"/>
                </a:lnTo>
                <a:lnTo>
                  <a:pt x="36" y="70"/>
                </a:lnTo>
                <a:close/>
              </a:path>
            </a:pathLst>
          </a:custGeom>
          <a:solidFill>
            <a:srgbClr val="00AB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34"/>
          <p:cNvSpPr/>
          <p:nvPr/>
        </p:nvSpPr>
        <p:spPr>
          <a:xfrm>
            <a:off x="1655770" y="1229688"/>
            <a:ext cx="2290195" cy="1577763"/>
          </a:xfrm>
          <a:custGeom>
            <a:avLst/>
            <a:gdLst/>
            <a:ahLst/>
            <a:cxnLst/>
            <a:rect l="l" t="t" r="r" b="b"/>
            <a:pathLst>
              <a:path w="65141" h="44877" extrusionOk="0">
                <a:moveTo>
                  <a:pt x="20616" y="0"/>
                </a:moveTo>
                <a:lnTo>
                  <a:pt x="15953" y="456"/>
                </a:lnTo>
                <a:lnTo>
                  <a:pt x="11290" y="1368"/>
                </a:lnTo>
                <a:lnTo>
                  <a:pt x="6697" y="2770"/>
                </a:lnTo>
                <a:lnTo>
                  <a:pt x="2174" y="4663"/>
                </a:lnTo>
                <a:lnTo>
                  <a:pt x="1" y="5820"/>
                </a:lnTo>
                <a:lnTo>
                  <a:pt x="2174" y="6346"/>
                </a:lnTo>
                <a:lnTo>
                  <a:pt x="6241" y="7854"/>
                </a:lnTo>
                <a:lnTo>
                  <a:pt x="9852" y="9747"/>
                </a:lnTo>
                <a:lnTo>
                  <a:pt x="13078" y="11991"/>
                </a:lnTo>
                <a:lnTo>
                  <a:pt x="15883" y="14410"/>
                </a:lnTo>
                <a:lnTo>
                  <a:pt x="18302" y="16899"/>
                </a:lnTo>
                <a:lnTo>
                  <a:pt x="20300" y="19353"/>
                </a:lnTo>
                <a:lnTo>
                  <a:pt x="21948" y="21632"/>
                </a:lnTo>
                <a:lnTo>
                  <a:pt x="22614" y="22649"/>
                </a:lnTo>
                <a:lnTo>
                  <a:pt x="22859" y="23034"/>
                </a:lnTo>
                <a:lnTo>
                  <a:pt x="22859" y="23069"/>
                </a:lnTo>
                <a:lnTo>
                  <a:pt x="23070" y="23420"/>
                </a:lnTo>
                <a:lnTo>
                  <a:pt x="23070" y="23455"/>
                </a:lnTo>
                <a:lnTo>
                  <a:pt x="23280" y="23806"/>
                </a:lnTo>
                <a:lnTo>
                  <a:pt x="23876" y="24822"/>
                </a:lnTo>
                <a:lnTo>
                  <a:pt x="24297" y="25594"/>
                </a:lnTo>
                <a:lnTo>
                  <a:pt x="24402" y="25769"/>
                </a:lnTo>
                <a:lnTo>
                  <a:pt x="24402" y="25839"/>
                </a:lnTo>
                <a:lnTo>
                  <a:pt x="24507" y="25979"/>
                </a:lnTo>
                <a:lnTo>
                  <a:pt x="24507" y="26049"/>
                </a:lnTo>
                <a:lnTo>
                  <a:pt x="24577" y="26190"/>
                </a:lnTo>
                <a:lnTo>
                  <a:pt x="24612" y="26225"/>
                </a:lnTo>
                <a:lnTo>
                  <a:pt x="24682" y="26330"/>
                </a:lnTo>
                <a:lnTo>
                  <a:pt x="24682" y="26400"/>
                </a:lnTo>
                <a:lnTo>
                  <a:pt x="24753" y="26470"/>
                </a:lnTo>
                <a:lnTo>
                  <a:pt x="24753" y="26540"/>
                </a:lnTo>
                <a:lnTo>
                  <a:pt x="24788" y="26575"/>
                </a:lnTo>
                <a:lnTo>
                  <a:pt x="24788" y="26610"/>
                </a:lnTo>
                <a:lnTo>
                  <a:pt x="24788" y="26680"/>
                </a:lnTo>
                <a:lnTo>
                  <a:pt x="24788" y="26715"/>
                </a:lnTo>
                <a:lnTo>
                  <a:pt x="30467" y="38215"/>
                </a:lnTo>
                <a:lnTo>
                  <a:pt x="30713" y="38671"/>
                </a:lnTo>
                <a:lnTo>
                  <a:pt x="31554" y="39267"/>
                </a:lnTo>
                <a:lnTo>
                  <a:pt x="32080" y="39372"/>
                </a:lnTo>
                <a:lnTo>
                  <a:pt x="44736" y="41230"/>
                </a:lnTo>
                <a:lnTo>
                  <a:pt x="45052" y="41265"/>
                </a:lnTo>
                <a:lnTo>
                  <a:pt x="45613" y="41546"/>
                </a:lnTo>
                <a:lnTo>
                  <a:pt x="46244" y="42142"/>
                </a:lnTo>
                <a:lnTo>
                  <a:pt x="46594" y="43228"/>
                </a:lnTo>
                <a:lnTo>
                  <a:pt x="46419" y="44105"/>
                </a:lnTo>
                <a:lnTo>
                  <a:pt x="46139" y="44631"/>
                </a:lnTo>
                <a:lnTo>
                  <a:pt x="45928" y="44876"/>
                </a:lnTo>
                <a:lnTo>
                  <a:pt x="46349" y="44666"/>
                </a:lnTo>
                <a:lnTo>
                  <a:pt x="49224" y="43088"/>
                </a:lnTo>
                <a:lnTo>
                  <a:pt x="51923" y="41335"/>
                </a:lnTo>
                <a:lnTo>
                  <a:pt x="55009" y="38951"/>
                </a:lnTo>
                <a:lnTo>
                  <a:pt x="58199" y="35936"/>
                </a:lnTo>
                <a:lnTo>
                  <a:pt x="60548" y="33201"/>
                </a:lnTo>
                <a:lnTo>
                  <a:pt x="62020" y="31203"/>
                </a:lnTo>
                <a:lnTo>
                  <a:pt x="63388" y="29029"/>
                </a:lnTo>
                <a:lnTo>
                  <a:pt x="64615" y="26645"/>
                </a:lnTo>
                <a:lnTo>
                  <a:pt x="65141" y="25418"/>
                </a:lnTo>
                <a:lnTo>
                  <a:pt x="63949" y="23245"/>
                </a:lnTo>
                <a:lnTo>
                  <a:pt x="61249" y="19178"/>
                </a:lnTo>
                <a:lnTo>
                  <a:pt x="58164" y="15461"/>
                </a:lnTo>
                <a:lnTo>
                  <a:pt x="54798" y="12131"/>
                </a:lnTo>
                <a:lnTo>
                  <a:pt x="51152" y="9186"/>
                </a:lnTo>
                <a:lnTo>
                  <a:pt x="47260" y="6626"/>
                </a:lnTo>
                <a:lnTo>
                  <a:pt x="43159" y="4453"/>
                </a:lnTo>
                <a:lnTo>
                  <a:pt x="38846" y="2700"/>
                </a:lnTo>
                <a:lnTo>
                  <a:pt x="34429" y="1368"/>
                </a:lnTo>
                <a:lnTo>
                  <a:pt x="29906" y="491"/>
                </a:lnTo>
                <a:lnTo>
                  <a:pt x="252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34"/>
          <p:cNvSpPr/>
          <p:nvPr/>
        </p:nvSpPr>
        <p:spPr>
          <a:xfrm>
            <a:off x="2896984" y="2124534"/>
            <a:ext cx="1247423" cy="2062163"/>
          </a:xfrm>
          <a:custGeom>
            <a:avLst/>
            <a:gdLst/>
            <a:ahLst/>
            <a:cxnLst/>
            <a:rect l="l" t="t" r="r" b="b"/>
            <a:pathLst>
              <a:path w="35481" h="58655" extrusionOk="0">
                <a:moveTo>
                  <a:pt x="29976" y="0"/>
                </a:moveTo>
                <a:lnTo>
                  <a:pt x="29415" y="1227"/>
                </a:lnTo>
                <a:lnTo>
                  <a:pt x="28188" y="3611"/>
                </a:lnTo>
                <a:lnTo>
                  <a:pt x="26821" y="5785"/>
                </a:lnTo>
                <a:lnTo>
                  <a:pt x="25348" y="7784"/>
                </a:lnTo>
                <a:lnTo>
                  <a:pt x="22999" y="10518"/>
                </a:lnTo>
                <a:lnTo>
                  <a:pt x="19809" y="13533"/>
                </a:lnTo>
                <a:lnTo>
                  <a:pt x="16723" y="15917"/>
                </a:lnTo>
                <a:lnTo>
                  <a:pt x="14024" y="17670"/>
                </a:lnTo>
                <a:lnTo>
                  <a:pt x="11149" y="19248"/>
                </a:lnTo>
                <a:lnTo>
                  <a:pt x="10728" y="19458"/>
                </a:lnTo>
                <a:lnTo>
                  <a:pt x="1543" y="28398"/>
                </a:lnTo>
                <a:lnTo>
                  <a:pt x="1192" y="28784"/>
                </a:lnTo>
                <a:lnTo>
                  <a:pt x="877" y="29766"/>
                </a:lnTo>
                <a:lnTo>
                  <a:pt x="947" y="30292"/>
                </a:lnTo>
                <a:lnTo>
                  <a:pt x="3121" y="42878"/>
                </a:lnTo>
                <a:lnTo>
                  <a:pt x="3156" y="43229"/>
                </a:lnTo>
                <a:lnTo>
                  <a:pt x="3086" y="43825"/>
                </a:lnTo>
                <a:lnTo>
                  <a:pt x="2700" y="44596"/>
                </a:lnTo>
                <a:lnTo>
                  <a:pt x="1753" y="45262"/>
                </a:lnTo>
                <a:lnTo>
                  <a:pt x="912" y="45402"/>
                </a:lnTo>
                <a:lnTo>
                  <a:pt x="281" y="45297"/>
                </a:lnTo>
                <a:lnTo>
                  <a:pt x="0" y="45157"/>
                </a:lnTo>
                <a:lnTo>
                  <a:pt x="211" y="45437"/>
                </a:lnTo>
                <a:lnTo>
                  <a:pt x="2735" y="48312"/>
                </a:lnTo>
                <a:lnTo>
                  <a:pt x="6206" y="51538"/>
                </a:lnTo>
                <a:lnTo>
                  <a:pt x="9151" y="53781"/>
                </a:lnTo>
                <a:lnTo>
                  <a:pt x="12587" y="55955"/>
                </a:lnTo>
                <a:lnTo>
                  <a:pt x="16548" y="57883"/>
                </a:lnTo>
                <a:lnTo>
                  <a:pt x="18687" y="58655"/>
                </a:lnTo>
                <a:lnTo>
                  <a:pt x="20264" y="57287"/>
                </a:lnTo>
                <a:lnTo>
                  <a:pt x="23174" y="54342"/>
                </a:lnTo>
                <a:lnTo>
                  <a:pt x="25769" y="51187"/>
                </a:lnTo>
                <a:lnTo>
                  <a:pt x="28083" y="47856"/>
                </a:lnTo>
                <a:lnTo>
                  <a:pt x="30081" y="44386"/>
                </a:lnTo>
                <a:lnTo>
                  <a:pt x="31764" y="40774"/>
                </a:lnTo>
                <a:lnTo>
                  <a:pt x="33166" y="37058"/>
                </a:lnTo>
                <a:lnTo>
                  <a:pt x="34218" y="33237"/>
                </a:lnTo>
                <a:lnTo>
                  <a:pt x="34954" y="29345"/>
                </a:lnTo>
                <a:lnTo>
                  <a:pt x="35375" y="25418"/>
                </a:lnTo>
                <a:lnTo>
                  <a:pt x="35480" y="21422"/>
                </a:lnTo>
                <a:lnTo>
                  <a:pt x="35235" y="17460"/>
                </a:lnTo>
                <a:lnTo>
                  <a:pt x="34674" y="13463"/>
                </a:lnTo>
                <a:lnTo>
                  <a:pt x="33762" y="9536"/>
                </a:lnTo>
                <a:lnTo>
                  <a:pt x="32500" y="5645"/>
                </a:lnTo>
                <a:lnTo>
                  <a:pt x="30922" y="1858"/>
                </a:lnTo>
                <a:lnTo>
                  <a:pt x="299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34"/>
          <p:cNvSpPr/>
          <p:nvPr/>
        </p:nvSpPr>
        <p:spPr>
          <a:xfrm>
            <a:off x="1838199" y="3495157"/>
            <a:ext cx="1715791" cy="1093363"/>
          </a:xfrm>
          <a:custGeom>
            <a:avLst/>
            <a:gdLst/>
            <a:ahLst/>
            <a:cxnLst/>
            <a:rect l="l" t="t" r="r" b="b"/>
            <a:pathLst>
              <a:path w="48803" h="31099" extrusionOk="0">
                <a:moveTo>
                  <a:pt x="17285" y="0"/>
                </a:moveTo>
                <a:lnTo>
                  <a:pt x="16794" y="211"/>
                </a:lnTo>
                <a:lnTo>
                  <a:pt x="5470" y="6171"/>
                </a:lnTo>
                <a:lnTo>
                  <a:pt x="5154" y="6311"/>
                </a:lnTo>
                <a:lnTo>
                  <a:pt x="4558" y="6416"/>
                </a:lnTo>
                <a:lnTo>
                  <a:pt x="3717" y="6276"/>
                </a:lnTo>
                <a:lnTo>
                  <a:pt x="2770" y="5610"/>
                </a:lnTo>
                <a:lnTo>
                  <a:pt x="2385" y="4839"/>
                </a:lnTo>
                <a:lnTo>
                  <a:pt x="2314" y="4243"/>
                </a:lnTo>
                <a:lnTo>
                  <a:pt x="2350" y="3892"/>
                </a:lnTo>
                <a:lnTo>
                  <a:pt x="2209" y="4278"/>
                </a:lnTo>
                <a:lnTo>
                  <a:pt x="1403" y="7012"/>
                </a:lnTo>
                <a:lnTo>
                  <a:pt x="772" y="9747"/>
                </a:lnTo>
                <a:lnTo>
                  <a:pt x="246" y="13113"/>
                </a:lnTo>
                <a:lnTo>
                  <a:pt x="1" y="17039"/>
                </a:lnTo>
                <a:lnTo>
                  <a:pt x="106" y="21352"/>
                </a:lnTo>
                <a:lnTo>
                  <a:pt x="597" y="24752"/>
                </a:lnTo>
                <a:lnTo>
                  <a:pt x="1122" y="27066"/>
                </a:lnTo>
                <a:lnTo>
                  <a:pt x="1438" y="28223"/>
                </a:lnTo>
                <a:lnTo>
                  <a:pt x="2981" y="28784"/>
                </a:lnTo>
                <a:lnTo>
                  <a:pt x="6031" y="29661"/>
                </a:lnTo>
                <a:lnTo>
                  <a:pt x="9151" y="30327"/>
                </a:lnTo>
                <a:lnTo>
                  <a:pt x="12271" y="30783"/>
                </a:lnTo>
                <a:lnTo>
                  <a:pt x="15392" y="31063"/>
                </a:lnTo>
                <a:lnTo>
                  <a:pt x="18512" y="31098"/>
                </a:lnTo>
                <a:lnTo>
                  <a:pt x="21632" y="30958"/>
                </a:lnTo>
                <a:lnTo>
                  <a:pt x="24752" y="30607"/>
                </a:lnTo>
                <a:lnTo>
                  <a:pt x="27802" y="30046"/>
                </a:lnTo>
                <a:lnTo>
                  <a:pt x="30853" y="29310"/>
                </a:lnTo>
                <a:lnTo>
                  <a:pt x="33833" y="28328"/>
                </a:lnTo>
                <a:lnTo>
                  <a:pt x="36742" y="27206"/>
                </a:lnTo>
                <a:lnTo>
                  <a:pt x="39582" y="25874"/>
                </a:lnTo>
                <a:lnTo>
                  <a:pt x="42352" y="24332"/>
                </a:lnTo>
                <a:lnTo>
                  <a:pt x="45016" y="22614"/>
                </a:lnTo>
                <a:lnTo>
                  <a:pt x="47576" y="20685"/>
                </a:lnTo>
                <a:lnTo>
                  <a:pt x="48803" y="19669"/>
                </a:lnTo>
                <a:lnTo>
                  <a:pt x="46664" y="18897"/>
                </a:lnTo>
                <a:lnTo>
                  <a:pt x="42703" y="16969"/>
                </a:lnTo>
                <a:lnTo>
                  <a:pt x="39267" y="14795"/>
                </a:lnTo>
                <a:lnTo>
                  <a:pt x="36322" y="12552"/>
                </a:lnTo>
                <a:lnTo>
                  <a:pt x="32851" y="9326"/>
                </a:lnTo>
                <a:lnTo>
                  <a:pt x="30327" y="6451"/>
                </a:lnTo>
                <a:lnTo>
                  <a:pt x="30116" y="6171"/>
                </a:lnTo>
                <a:lnTo>
                  <a:pt x="18792" y="211"/>
                </a:lnTo>
                <a:lnTo>
                  <a:pt x="183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34"/>
          <p:cNvSpPr/>
          <p:nvPr/>
        </p:nvSpPr>
        <p:spPr>
          <a:xfrm>
            <a:off x="783140" y="2596619"/>
            <a:ext cx="1215360" cy="1890841"/>
          </a:xfrm>
          <a:custGeom>
            <a:avLst/>
            <a:gdLst/>
            <a:ahLst/>
            <a:cxnLst/>
            <a:rect l="l" t="t" r="r" b="b"/>
            <a:pathLst>
              <a:path w="34569" h="53782" extrusionOk="0">
                <a:moveTo>
                  <a:pt x="12130" y="0"/>
                </a:moveTo>
                <a:lnTo>
                  <a:pt x="7643" y="210"/>
                </a:lnTo>
                <a:lnTo>
                  <a:pt x="4102" y="806"/>
                </a:lnTo>
                <a:lnTo>
                  <a:pt x="1718" y="1402"/>
                </a:lnTo>
                <a:lnTo>
                  <a:pt x="526" y="1788"/>
                </a:lnTo>
                <a:lnTo>
                  <a:pt x="245" y="3892"/>
                </a:lnTo>
                <a:lnTo>
                  <a:pt x="0" y="8099"/>
                </a:lnTo>
                <a:lnTo>
                  <a:pt x="105" y="12236"/>
                </a:lnTo>
                <a:lnTo>
                  <a:pt x="561" y="16303"/>
                </a:lnTo>
                <a:lnTo>
                  <a:pt x="1367" y="20299"/>
                </a:lnTo>
                <a:lnTo>
                  <a:pt x="2489" y="24191"/>
                </a:lnTo>
                <a:lnTo>
                  <a:pt x="3962" y="27942"/>
                </a:lnTo>
                <a:lnTo>
                  <a:pt x="5715" y="31554"/>
                </a:lnTo>
                <a:lnTo>
                  <a:pt x="7783" y="35024"/>
                </a:lnTo>
                <a:lnTo>
                  <a:pt x="10132" y="38285"/>
                </a:lnTo>
                <a:lnTo>
                  <a:pt x="12726" y="41370"/>
                </a:lnTo>
                <a:lnTo>
                  <a:pt x="15601" y="44210"/>
                </a:lnTo>
                <a:lnTo>
                  <a:pt x="18722" y="46839"/>
                </a:lnTo>
                <a:lnTo>
                  <a:pt x="22087" y="49188"/>
                </a:lnTo>
                <a:lnTo>
                  <a:pt x="25663" y="51257"/>
                </a:lnTo>
                <a:lnTo>
                  <a:pt x="29450" y="53045"/>
                </a:lnTo>
                <a:lnTo>
                  <a:pt x="31448" y="53781"/>
                </a:lnTo>
                <a:lnTo>
                  <a:pt x="31132" y="52624"/>
                </a:lnTo>
                <a:lnTo>
                  <a:pt x="30607" y="50310"/>
                </a:lnTo>
                <a:lnTo>
                  <a:pt x="30116" y="46910"/>
                </a:lnTo>
                <a:lnTo>
                  <a:pt x="30011" y="42597"/>
                </a:lnTo>
                <a:lnTo>
                  <a:pt x="30256" y="38706"/>
                </a:lnTo>
                <a:lnTo>
                  <a:pt x="30782" y="35305"/>
                </a:lnTo>
                <a:lnTo>
                  <a:pt x="31413" y="32570"/>
                </a:lnTo>
                <a:lnTo>
                  <a:pt x="32219" y="29836"/>
                </a:lnTo>
                <a:lnTo>
                  <a:pt x="32360" y="29450"/>
                </a:lnTo>
                <a:lnTo>
                  <a:pt x="34533" y="16864"/>
                </a:lnTo>
                <a:lnTo>
                  <a:pt x="34568" y="16338"/>
                </a:lnTo>
                <a:lnTo>
                  <a:pt x="34253" y="15356"/>
                </a:lnTo>
                <a:lnTo>
                  <a:pt x="33902" y="14970"/>
                </a:lnTo>
                <a:lnTo>
                  <a:pt x="24752" y="6030"/>
                </a:lnTo>
                <a:lnTo>
                  <a:pt x="24541" y="5785"/>
                </a:lnTo>
                <a:lnTo>
                  <a:pt x="24226" y="5259"/>
                </a:lnTo>
                <a:lnTo>
                  <a:pt x="24086" y="4383"/>
                </a:lnTo>
                <a:lnTo>
                  <a:pt x="24436" y="3296"/>
                </a:lnTo>
                <a:lnTo>
                  <a:pt x="25067" y="2700"/>
                </a:lnTo>
                <a:lnTo>
                  <a:pt x="25628" y="2419"/>
                </a:lnTo>
                <a:lnTo>
                  <a:pt x="25944" y="2384"/>
                </a:lnTo>
                <a:lnTo>
                  <a:pt x="25558" y="2209"/>
                </a:lnTo>
                <a:lnTo>
                  <a:pt x="22648" y="1367"/>
                </a:lnTo>
                <a:lnTo>
                  <a:pt x="19773" y="736"/>
                </a:lnTo>
                <a:lnTo>
                  <a:pt x="16232" y="210"/>
                </a:lnTo>
                <a:lnTo>
                  <a:pt x="121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34"/>
          <p:cNvSpPr/>
          <p:nvPr/>
        </p:nvSpPr>
        <p:spPr>
          <a:xfrm>
            <a:off x="801598" y="1435531"/>
            <a:ext cx="1729362" cy="1244962"/>
          </a:xfrm>
          <a:custGeom>
            <a:avLst/>
            <a:gdLst/>
            <a:ahLst/>
            <a:cxnLst/>
            <a:rect l="l" t="t" r="r" b="b"/>
            <a:pathLst>
              <a:path w="49189" h="35411" extrusionOk="0">
                <a:moveTo>
                  <a:pt x="24402" y="0"/>
                </a:moveTo>
                <a:lnTo>
                  <a:pt x="21948" y="1403"/>
                </a:lnTo>
                <a:lnTo>
                  <a:pt x="17425" y="4593"/>
                </a:lnTo>
                <a:lnTo>
                  <a:pt x="13358" y="8274"/>
                </a:lnTo>
                <a:lnTo>
                  <a:pt x="9712" y="12341"/>
                </a:lnTo>
                <a:lnTo>
                  <a:pt x="6592" y="16829"/>
                </a:lnTo>
                <a:lnTo>
                  <a:pt x="3998" y="21632"/>
                </a:lnTo>
                <a:lnTo>
                  <a:pt x="1929" y="26715"/>
                </a:lnTo>
                <a:lnTo>
                  <a:pt x="457" y="32079"/>
                </a:lnTo>
                <a:lnTo>
                  <a:pt x="1" y="34814"/>
                </a:lnTo>
                <a:lnTo>
                  <a:pt x="1193" y="34428"/>
                </a:lnTo>
                <a:lnTo>
                  <a:pt x="3612" y="33832"/>
                </a:lnTo>
                <a:lnTo>
                  <a:pt x="7118" y="33236"/>
                </a:lnTo>
                <a:lnTo>
                  <a:pt x="11605" y="33026"/>
                </a:lnTo>
                <a:lnTo>
                  <a:pt x="15707" y="33236"/>
                </a:lnTo>
                <a:lnTo>
                  <a:pt x="19248" y="33762"/>
                </a:lnTo>
                <a:lnTo>
                  <a:pt x="22158" y="34393"/>
                </a:lnTo>
                <a:lnTo>
                  <a:pt x="25033" y="35235"/>
                </a:lnTo>
                <a:lnTo>
                  <a:pt x="25419" y="35410"/>
                </a:lnTo>
                <a:lnTo>
                  <a:pt x="38075" y="33552"/>
                </a:lnTo>
                <a:lnTo>
                  <a:pt x="38601" y="33447"/>
                </a:lnTo>
                <a:lnTo>
                  <a:pt x="39407" y="32851"/>
                </a:lnTo>
                <a:lnTo>
                  <a:pt x="39688" y="32395"/>
                </a:lnTo>
                <a:lnTo>
                  <a:pt x="45367" y="20896"/>
                </a:lnTo>
                <a:lnTo>
                  <a:pt x="45508" y="20615"/>
                </a:lnTo>
                <a:lnTo>
                  <a:pt x="45928" y="20159"/>
                </a:lnTo>
                <a:lnTo>
                  <a:pt x="46700" y="19774"/>
                </a:lnTo>
                <a:lnTo>
                  <a:pt x="47857" y="19774"/>
                </a:lnTo>
                <a:lnTo>
                  <a:pt x="48628" y="20159"/>
                </a:lnTo>
                <a:lnTo>
                  <a:pt x="49049" y="20615"/>
                </a:lnTo>
                <a:lnTo>
                  <a:pt x="49189" y="20896"/>
                </a:lnTo>
                <a:lnTo>
                  <a:pt x="49189" y="20860"/>
                </a:lnTo>
                <a:lnTo>
                  <a:pt x="49189" y="20790"/>
                </a:lnTo>
                <a:lnTo>
                  <a:pt x="49189" y="20755"/>
                </a:lnTo>
                <a:lnTo>
                  <a:pt x="49154" y="20720"/>
                </a:lnTo>
                <a:lnTo>
                  <a:pt x="49154" y="20650"/>
                </a:lnTo>
                <a:lnTo>
                  <a:pt x="49119" y="20580"/>
                </a:lnTo>
                <a:lnTo>
                  <a:pt x="49084" y="20510"/>
                </a:lnTo>
                <a:lnTo>
                  <a:pt x="49013" y="20405"/>
                </a:lnTo>
                <a:lnTo>
                  <a:pt x="48978" y="20370"/>
                </a:lnTo>
                <a:lnTo>
                  <a:pt x="48908" y="20229"/>
                </a:lnTo>
                <a:lnTo>
                  <a:pt x="48908" y="20159"/>
                </a:lnTo>
                <a:lnTo>
                  <a:pt x="48803" y="20019"/>
                </a:lnTo>
                <a:lnTo>
                  <a:pt x="48803" y="19949"/>
                </a:lnTo>
                <a:lnTo>
                  <a:pt x="48698" y="19774"/>
                </a:lnTo>
                <a:lnTo>
                  <a:pt x="48277" y="19002"/>
                </a:lnTo>
                <a:lnTo>
                  <a:pt x="47681" y="17986"/>
                </a:lnTo>
                <a:lnTo>
                  <a:pt x="47471" y="17635"/>
                </a:lnTo>
                <a:lnTo>
                  <a:pt x="47471" y="17600"/>
                </a:lnTo>
                <a:lnTo>
                  <a:pt x="47261" y="17249"/>
                </a:lnTo>
                <a:lnTo>
                  <a:pt x="47261" y="17214"/>
                </a:lnTo>
                <a:lnTo>
                  <a:pt x="47015" y="16829"/>
                </a:lnTo>
                <a:lnTo>
                  <a:pt x="46349" y="15812"/>
                </a:lnTo>
                <a:lnTo>
                  <a:pt x="44736" y="13533"/>
                </a:lnTo>
                <a:lnTo>
                  <a:pt x="42703" y="11079"/>
                </a:lnTo>
                <a:lnTo>
                  <a:pt x="40284" y="8590"/>
                </a:lnTo>
                <a:lnTo>
                  <a:pt x="37479" y="6171"/>
                </a:lnTo>
                <a:lnTo>
                  <a:pt x="34254" y="3927"/>
                </a:lnTo>
                <a:lnTo>
                  <a:pt x="30643" y="2034"/>
                </a:lnTo>
                <a:lnTo>
                  <a:pt x="26576" y="526"/>
                </a:lnTo>
                <a:lnTo>
                  <a:pt x="244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34"/>
          <p:cNvSpPr txBox="1"/>
          <p:nvPr/>
        </p:nvSpPr>
        <p:spPr>
          <a:xfrm>
            <a:off x="6817500" y="2013150"/>
            <a:ext cx="1873200" cy="72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b="1">
                <a:latin typeface="Fira Sans Extra Condensed" panose="020B0503050000020004"/>
                <a:ea typeface="Fira Sans Extra Condensed" panose="020B0503050000020004"/>
                <a:cs typeface="Fira Sans Extra Condensed" panose="020B0503050000020004"/>
                <a:sym typeface="Fira Sans Extra Condensed" panose="020B0503050000020004"/>
              </a:rPr>
              <a:t>Metrics and KPI</a:t>
            </a:r>
            <a:endParaRPr sz="20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514" name="Google Shape;514;p34"/>
          <p:cNvSpPr txBox="1"/>
          <p:nvPr/>
        </p:nvSpPr>
        <p:spPr>
          <a:xfrm>
            <a:off x="4705350" y="1403550"/>
            <a:ext cx="1980300" cy="72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Goal</a:t>
            </a:r>
            <a:endParaRPr sz="20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515" name="Google Shape;515;p34"/>
          <p:cNvSpPr txBox="1"/>
          <p:nvPr/>
        </p:nvSpPr>
        <p:spPr>
          <a:xfrm>
            <a:off x="4705350" y="3873175"/>
            <a:ext cx="1980300" cy="72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Data Source</a:t>
            </a:r>
            <a:endParaRPr sz="20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516" name="Google Shape;516;p34"/>
          <p:cNvSpPr txBox="1"/>
          <p:nvPr/>
        </p:nvSpPr>
        <p:spPr>
          <a:xfrm>
            <a:off x="6817500" y="3247996"/>
            <a:ext cx="1873200" cy="79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Visualisation</a:t>
            </a:r>
            <a:endParaRPr sz="20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517" name="Google Shape;517;p34"/>
          <p:cNvSpPr txBox="1"/>
          <p:nvPr/>
        </p:nvSpPr>
        <p:spPr>
          <a:xfrm>
            <a:off x="4712350" y="2669101"/>
            <a:ext cx="1980300" cy="72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0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Stakeholders</a:t>
            </a:r>
            <a:endParaRPr sz="20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cxnSp>
        <p:nvCxnSpPr>
          <p:cNvPr id="518" name="Google Shape;518;p34"/>
          <p:cNvCxnSpPr/>
          <p:nvPr/>
        </p:nvCxnSpPr>
        <p:spPr>
          <a:xfrm>
            <a:off x="4647075" y="3607550"/>
            <a:ext cx="0" cy="1057200"/>
          </a:xfrm>
          <a:prstGeom prst="straightConnector1">
            <a:avLst/>
          </a:prstGeom>
          <a:noFill/>
          <a:ln w="38100" cap="flat" cmpd="sng">
            <a:solidFill>
              <a:schemeClr val="accent6"/>
            </a:solidFill>
            <a:prstDash val="solid"/>
            <a:round/>
            <a:headEnd type="none" w="med" len="med"/>
            <a:tailEnd type="none" w="med" len="med"/>
          </a:ln>
        </p:spPr>
      </p:cxnSp>
      <p:sp>
        <p:nvSpPr>
          <p:cNvPr id="519" name="Google Shape;519;p34"/>
          <p:cNvSpPr/>
          <p:nvPr/>
        </p:nvSpPr>
        <p:spPr>
          <a:xfrm>
            <a:off x="1189594" y="3223057"/>
            <a:ext cx="402462" cy="40281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20" name="Google Shape;520;p34"/>
          <p:cNvGrpSpPr/>
          <p:nvPr/>
        </p:nvGrpSpPr>
        <p:grpSpPr>
          <a:xfrm>
            <a:off x="2826039" y="1779445"/>
            <a:ext cx="394455" cy="394201"/>
            <a:chOff x="-61351725" y="3372400"/>
            <a:chExt cx="310350" cy="310150"/>
          </a:xfrm>
        </p:grpSpPr>
        <p:sp>
          <p:nvSpPr>
            <p:cNvPr id="521" name="Google Shape;521;p3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3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3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24" name="Google Shape;524;p34"/>
          <p:cNvSpPr txBox="1"/>
          <p:nvPr/>
        </p:nvSpPr>
        <p:spPr>
          <a:xfrm>
            <a:off x="1729925" y="2538904"/>
            <a:ext cx="1418100" cy="898800"/>
          </a:xfrm>
          <a:prstGeom prst="rect">
            <a:avLst/>
          </a:prstGeom>
          <a:noFill/>
          <a:ln>
            <a:noFill/>
          </a:ln>
        </p:spPr>
        <p:txBody>
          <a:bodyPr spcFirstLastPara="1" wrap="square" lIns="91425" tIns="91425" rIns="91425" bIns="91425" anchor="ctr" anchorCtr="0">
            <a:noAutofit/>
          </a:bodyPr>
          <a:lstStyle/>
          <a:p>
            <a:pPr marL="0" lvl="0" indent="0" algn="ctr" rtl="0">
              <a:lnSpc>
                <a:spcPct val="80000"/>
              </a:lnSpc>
              <a:spcBef>
                <a:spcPts val="0"/>
              </a:spcBef>
              <a:spcAft>
                <a:spcPts val="0"/>
              </a:spcAft>
              <a:buSzPts val="770"/>
              <a:buNone/>
            </a:pPr>
            <a:endParaRPr sz="182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525" name="Google Shape;525;p34"/>
          <p:cNvSpPr txBox="1"/>
          <p:nvPr/>
        </p:nvSpPr>
        <p:spPr>
          <a:xfrm>
            <a:off x="4705350" y="1124663"/>
            <a:ext cx="6153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500" b="1">
                <a:solidFill>
                  <a:schemeClr val="dk1"/>
                </a:solidFill>
                <a:latin typeface="Fira Sans" panose="020B0503050000020004"/>
                <a:ea typeface="Fira Sans" panose="020B0503050000020004"/>
                <a:cs typeface="Fira Sans" panose="020B0503050000020004"/>
                <a:sym typeface="Fira Sans" panose="020B0503050000020004"/>
              </a:rPr>
              <a:t>01</a:t>
            </a:r>
            <a:endParaRPr sz="2500" b="1">
              <a:solidFill>
                <a:schemeClr val="dk1"/>
              </a:solidFill>
              <a:latin typeface="Fira Sans" panose="020B0503050000020004"/>
              <a:ea typeface="Fira Sans" panose="020B0503050000020004"/>
              <a:cs typeface="Fira Sans" panose="020B0503050000020004"/>
              <a:sym typeface="Fira Sans" panose="020B0503050000020004"/>
            </a:endParaRPr>
          </a:p>
        </p:txBody>
      </p:sp>
      <p:sp>
        <p:nvSpPr>
          <p:cNvPr id="526" name="Google Shape;526;p34"/>
          <p:cNvSpPr txBox="1"/>
          <p:nvPr/>
        </p:nvSpPr>
        <p:spPr>
          <a:xfrm>
            <a:off x="4705350" y="2359475"/>
            <a:ext cx="6153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500" b="1">
                <a:solidFill>
                  <a:schemeClr val="dk1"/>
                </a:solidFill>
                <a:latin typeface="Fira Sans" panose="020B0503050000020004"/>
                <a:ea typeface="Fira Sans" panose="020B0503050000020004"/>
                <a:cs typeface="Fira Sans" panose="020B0503050000020004"/>
                <a:sym typeface="Fira Sans" panose="020B0503050000020004"/>
              </a:rPr>
              <a:t>02</a:t>
            </a:r>
            <a:endParaRPr sz="2500" b="1">
              <a:solidFill>
                <a:schemeClr val="dk1"/>
              </a:solidFill>
              <a:latin typeface="Fira Sans" panose="020B0503050000020004"/>
              <a:ea typeface="Fira Sans" panose="020B0503050000020004"/>
              <a:cs typeface="Fira Sans" panose="020B0503050000020004"/>
              <a:sym typeface="Fira Sans" panose="020B0503050000020004"/>
            </a:endParaRPr>
          </a:p>
        </p:txBody>
      </p:sp>
      <p:sp>
        <p:nvSpPr>
          <p:cNvPr id="527" name="Google Shape;527;p34"/>
          <p:cNvSpPr txBox="1"/>
          <p:nvPr/>
        </p:nvSpPr>
        <p:spPr>
          <a:xfrm>
            <a:off x="4705350" y="3594288"/>
            <a:ext cx="6153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500" b="1">
                <a:solidFill>
                  <a:schemeClr val="dk1"/>
                </a:solidFill>
                <a:latin typeface="Fira Sans" panose="020B0503050000020004"/>
                <a:ea typeface="Fira Sans" panose="020B0503050000020004"/>
                <a:cs typeface="Fira Sans" panose="020B0503050000020004"/>
                <a:sym typeface="Fira Sans" panose="020B0503050000020004"/>
              </a:rPr>
              <a:t>03</a:t>
            </a:r>
            <a:endParaRPr sz="2500" b="1">
              <a:solidFill>
                <a:schemeClr val="dk1"/>
              </a:solidFill>
              <a:latin typeface="Fira Sans" panose="020B0503050000020004"/>
              <a:ea typeface="Fira Sans" panose="020B0503050000020004"/>
              <a:cs typeface="Fira Sans" panose="020B0503050000020004"/>
              <a:sym typeface="Fira Sans" panose="020B0503050000020004"/>
            </a:endParaRPr>
          </a:p>
        </p:txBody>
      </p:sp>
      <p:sp>
        <p:nvSpPr>
          <p:cNvPr id="528" name="Google Shape;528;p34"/>
          <p:cNvSpPr txBox="1"/>
          <p:nvPr/>
        </p:nvSpPr>
        <p:spPr>
          <a:xfrm>
            <a:off x="6819000" y="1734263"/>
            <a:ext cx="6153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500" b="1">
                <a:solidFill>
                  <a:schemeClr val="dk1"/>
                </a:solidFill>
                <a:latin typeface="Fira Sans" panose="020B0503050000020004"/>
                <a:ea typeface="Fira Sans" panose="020B0503050000020004"/>
                <a:cs typeface="Fira Sans" panose="020B0503050000020004"/>
                <a:sym typeface="Fira Sans" panose="020B0503050000020004"/>
              </a:rPr>
              <a:t>04</a:t>
            </a:r>
            <a:endParaRPr sz="2500" b="1">
              <a:solidFill>
                <a:schemeClr val="dk1"/>
              </a:solidFill>
              <a:latin typeface="Fira Sans" panose="020B0503050000020004"/>
              <a:ea typeface="Fira Sans" panose="020B0503050000020004"/>
              <a:cs typeface="Fira Sans" panose="020B0503050000020004"/>
              <a:sym typeface="Fira Sans" panose="020B0503050000020004"/>
            </a:endParaRPr>
          </a:p>
        </p:txBody>
      </p:sp>
      <p:sp>
        <p:nvSpPr>
          <p:cNvPr id="529" name="Google Shape;529;p34"/>
          <p:cNvSpPr txBox="1"/>
          <p:nvPr/>
        </p:nvSpPr>
        <p:spPr>
          <a:xfrm>
            <a:off x="6819000" y="2969075"/>
            <a:ext cx="615300" cy="28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500" b="1">
                <a:solidFill>
                  <a:schemeClr val="dk1"/>
                </a:solidFill>
                <a:latin typeface="Fira Sans" panose="020B0503050000020004"/>
                <a:ea typeface="Fira Sans" panose="020B0503050000020004"/>
                <a:cs typeface="Fira Sans" panose="020B0503050000020004"/>
                <a:sym typeface="Fira Sans" panose="020B0503050000020004"/>
              </a:rPr>
              <a:t>05</a:t>
            </a:r>
            <a:endParaRPr sz="2500" b="1">
              <a:solidFill>
                <a:schemeClr val="dk1"/>
              </a:solidFill>
              <a:latin typeface="Fira Sans" panose="020B0503050000020004"/>
              <a:ea typeface="Fira Sans" panose="020B0503050000020004"/>
              <a:cs typeface="Fira Sans" panose="020B0503050000020004"/>
              <a:sym typeface="Fira Sans" panose="020B0503050000020004"/>
            </a:endParaRPr>
          </a:p>
        </p:txBody>
      </p:sp>
      <p:cxnSp>
        <p:nvCxnSpPr>
          <p:cNvPr id="530" name="Google Shape;530;p34"/>
          <p:cNvCxnSpPr/>
          <p:nvPr/>
        </p:nvCxnSpPr>
        <p:spPr>
          <a:xfrm>
            <a:off x="4647075" y="2380500"/>
            <a:ext cx="0" cy="1057200"/>
          </a:xfrm>
          <a:prstGeom prst="straightConnector1">
            <a:avLst/>
          </a:prstGeom>
          <a:noFill/>
          <a:ln w="38100" cap="flat" cmpd="sng">
            <a:solidFill>
              <a:schemeClr val="accent2"/>
            </a:solidFill>
            <a:prstDash val="solid"/>
            <a:round/>
            <a:headEnd type="none" w="med" len="med"/>
            <a:tailEnd type="none" w="med" len="med"/>
          </a:ln>
        </p:spPr>
      </p:cxnSp>
      <p:cxnSp>
        <p:nvCxnSpPr>
          <p:cNvPr id="531" name="Google Shape;531;p34"/>
          <p:cNvCxnSpPr/>
          <p:nvPr/>
        </p:nvCxnSpPr>
        <p:spPr>
          <a:xfrm>
            <a:off x="4647075" y="1153450"/>
            <a:ext cx="0" cy="1057200"/>
          </a:xfrm>
          <a:prstGeom prst="straightConnector1">
            <a:avLst/>
          </a:prstGeom>
          <a:noFill/>
          <a:ln w="38100" cap="flat" cmpd="sng">
            <a:solidFill>
              <a:schemeClr val="accent1"/>
            </a:solidFill>
            <a:prstDash val="solid"/>
            <a:round/>
            <a:headEnd type="none" w="med" len="med"/>
            <a:tailEnd type="none" w="med" len="med"/>
          </a:ln>
        </p:spPr>
      </p:cxnSp>
      <p:cxnSp>
        <p:nvCxnSpPr>
          <p:cNvPr id="532" name="Google Shape;532;p34"/>
          <p:cNvCxnSpPr/>
          <p:nvPr/>
        </p:nvCxnSpPr>
        <p:spPr>
          <a:xfrm>
            <a:off x="6757925" y="2990100"/>
            <a:ext cx="0" cy="1057200"/>
          </a:xfrm>
          <a:prstGeom prst="straightConnector1">
            <a:avLst/>
          </a:prstGeom>
          <a:noFill/>
          <a:ln w="38100" cap="flat" cmpd="sng">
            <a:solidFill>
              <a:schemeClr val="accent4"/>
            </a:solidFill>
            <a:prstDash val="solid"/>
            <a:round/>
            <a:headEnd type="none" w="med" len="med"/>
            <a:tailEnd type="none" w="med" len="med"/>
          </a:ln>
        </p:spPr>
      </p:cxnSp>
      <p:cxnSp>
        <p:nvCxnSpPr>
          <p:cNvPr id="533" name="Google Shape;533;p34"/>
          <p:cNvCxnSpPr/>
          <p:nvPr/>
        </p:nvCxnSpPr>
        <p:spPr>
          <a:xfrm>
            <a:off x="6757925" y="1763050"/>
            <a:ext cx="0" cy="1057200"/>
          </a:xfrm>
          <a:prstGeom prst="straightConnector1">
            <a:avLst/>
          </a:prstGeom>
          <a:noFill/>
          <a:ln w="38100" cap="flat" cmpd="sng">
            <a:solidFill>
              <a:schemeClr val="accent5"/>
            </a:solidFill>
            <a:prstDash val="solid"/>
            <a:round/>
            <a:headEnd type="none" w="med" len="med"/>
            <a:tailEnd type="none" w="med" len="med"/>
          </a:ln>
        </p:spPr>
      </p:cxnSp>
      <p:grpSp>
        <p:nvGrpSpPr>
          <p:cNvPr id="534" name="Google Shape;534;p34"/>
          <p:cNvGrpSpPr/>
          <p:nvPr/>
        </p:nvGrpSpPr>
        <p:grpSpPr>
          <a:xfrm>
            <a:off x="3412367" y="3144170"/>
            <a:ext cx="339253" cy="339253"/>
            <a:chOff x="3271200" y="1435075"/>
            <a:chExt cx="481825" cy="481825"/>
          </a:xfrm>
        </p:grpSpPr>
        <p:sp>
          <p:nvSpPr>
            <p:cNvPr id="535" name="Google Shape;535;p34"/>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 name="Google Shape;536;p34"/>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 name="Google Shape;537;p34"/>
          <p:cNvGrpSpPr/>
          <p:nvPr/>
        </p:nvGrpSpPr>
        <p:grpSpPr>
          <a:xfrm>
            <a:off x="2272697" y="3907836"/>
            <a:ext cx="350079" cy="350079"/>
            <a:chOff x="3497300" y="3227275"/>
            <a:chExt cx="296175" cy="296175"/>
          </a:xfrm>
        </p:grpSpPr>
        <p:sp>
          <p:nvSpPr>
            <p:cNvPr id="538" name="Google Shape;538;p3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3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3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3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3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3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3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3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6" name="Google Shape;546;p34"/>
          <p:cNvGrpSpPr/>
          <p:nvPr/>
        </p:nvGrpSpPr>
        <p:grpSpPr>
          <a:xfrm>
            <a:off x="1490378" y="1934914"/>
            <a:ext cx="351786" cy="326274"/>
            <a:chOff x="-62511900" y="4129100"/>
            <a:chExt cx="304050" cy="282000"/>
          </a:xfrm>
        </p:grpSpPr>
        <p:sp>
          <p:nvSpPr>
            <p:cNvPr id="547" name="Google Shape;547;p3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3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3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3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3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pic>
        <p:nvPicPr>
          <p:cNvPr id="556" name="Google Shape;556;p35"/>
          <p:cNvPicPr preferRelativeResize="0"/>
          <p:nvPr/>
        </p:nvPicPr>
        <p:blipFill>
          <a:blip r:embed="rId1"/>
          <a:stretch>
            <a:fillRect/>
          </a:stretch>
        </p:blipFill>
        <p:spPr>
          <a:xfrm>
            <a:off x="0" y="0"/>
            <a:ext cx="9144000" cy="4407099"/>
          </a:xfrm>
          <a:prstGeom prst="rect">
            <a:avLst/>
          </a:prstGeom>
          <a:noFill/>
          <a:ln>
            <a:noFill/>
          </a:ln>
        </p:spPr>
      </p:pic>
      <p:sp>
        <p:nvSpPr>
          <p:cNvPr id="557" name="Google Shape;557;p35"/>
          <p:cNvSpPr/>
          <p:nvPr/>
        </p:nvSpPr>
        <p:spPr>
          <a:xfrm>
            <a:off x="1464100" y="4555500"/>
            <a:ext cx="2581800" cy="5880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35"/>
          <p:cNvSpPr txBox="1"/>
          <p:nvPr/>
        </p:nvSpPr>
        <p:spPr>
          <a:xfrm>
            <a:off x="1665900" y="4555500"/>
            <a:ext cx="971700" cy="58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Goal  -</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559" name="Google Shape;559;p35"/>
          <p:cNvSpPr txBox="1"/>
          <p:nvPr/>
        </p:nvSpPr>
        <p:spPr>
          <a:xfrm>
            <a:off x="2396200" y="4683725"/>
            <a:ext cx="1649700" cy="50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200">
                <a:solidFill>
                  <a:schemeClr val="lt1"/>
                </a:solidFill>
                <a:latin typeface="Fira Sans Extra Condensed SemiBold"/>
                <a:ea typeface="Fira Sans Extra Condensed SemiBold"/>
                <a:cs typeface="Fira Sans Extra Condensed SemiBold"/>
                <a:sym typeface="Fira Sans Extra Condensed SemiBold"/>
              </a:rPr>
              <a:t>Sales and Profit Analysis across product categories</a:t>
            </a:r>
            <a:endParaRPr sz="1200">
              <a:solidFill>
                <a:schemeClr val="lt1"/>
              </a:solidFill>
              <a:latin typeface="Fira Sans Extra Condensed SemiBold"/>
              <a:ea typeface="Fira Sans Extra Condensed SemiBold"/>
              <a:cs typeface="Fira Sans Extra Condensed SemiBold"/>
              <a:sym typeface="Fira Sans Extra Condensed SemiBold"/>
            </a:endParaRPr>
          </a:p>
          <a:p>
            <a:pPr marL="0" lvl="0" indent="0" algn="l" rtl="0">
              <a:spcBef>
                <a:spcPts val="0"/>
              </a:spcBef>
              <a:spcAft>
                <a:spcPts val="0"/>
              </a:spcAft>
              <a:buNone/>
            </a:pPr>
            <a:endParaRPr sz="12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560" name="Google Shape;560;p35"/>
          <p:cNvSpPr/>
          <p:nvPr/>
        </p:nvSpPr>
        <p:spPr>
          <a:xfrm>
            <a:off x="4747875" y="4551000"/>
            <a:ext cx="2456700" cy="5880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Achieved -</a:t>
            </a:r>
            <a:endParaRPr lang="en-GB"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561" name="Google Shape;561;p35"/>
          <p:cNvSpPr txBox="1"/>
          <p:nvPr/>
        </p:nvSpPr>
        <p:spPr>
          <a:xfrm>
            <a:off x="5405900" y="4515150"/>
            <a:ext cx="1730700" cy="588000"/>
          </a:xfrm>
          <a:prstGeom prst="rect">
            <a:avLst/>
          </a:prstGeom>
          <a:noFill/>
          <a:ln>
            <a:noFill/>
          </a:ln>
        </p:spPr>
        <p:txBody>
          <a:bodyPr spcFirstLastPara="1" wrap="square" lIns="91425" tIns="91425" rIns="91425" bIns="91425" anchor="ctr" anchorCtr="0">
            <a:noAutofit/>
          </a:bodyPr>
          <a:lstStyle/>
          <a:p>
            <a:pPr marL="457200" lvl="0" indent="0" algn="l" rtl="0">
              <a:spcBef>
                <a:spcPts val="0"/>
              </a:spcBef>
              <a:spcAft>
                <a:spcPts val="0"/>
              </a:spcAft>
              <a:buNone/>
            </a:pPr>
            <a:r>
              <a:rPr lang="en-GB" sz="1200">
                <a:solidFill>
                  <a:schemeClr val="lt1"/>
                </a:solidFill>
                <a:latin typeface="Fira Sans Extra Condensed SemiBold"/>
                <a:ea typeface="Fira Sans Extra Condensed SemiBold"/>
                <a:cs typeface="Fira Sans Extra Condensed SemiBold"/>
                <a:sym typeface="Fira Sans Extra Condensed SemiBold"/>
              </a:rPr>
              <a:t>Profit contribution of product category</a:t>
            </a:r>
            <a:endParaRPr sz="12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36"/>
          <p:cNvSpPr/>
          <p:nvPr/>
        </p:nvSpPr>
        <p:spPr>
          <a:xfrm>
            <a:off x="6011320" y="2171673"/>
            <a:ext cx="535692" cy="829501"/>
          </a:xfrm>
          <a:custGeom>
            <a:avLst/>
            <a:gdLst/>
            <a:ahLst/>
            <a:cxnLst/>
            <a:rect l="l" t="t" r="r" b="b"/>
            <a:pathLst>
              <a:path w="15124" h="23419" extrusionOk="0">
                <a:moveTo>
                  <a:pt x="0" y="0"/>
                </a:moveTo>
                <a:lnTo>
                  <a:pt x="8128" y="11730"/>
                </a:lnTo>
                <a:lnTo>
                  <a:pt x="0" y="23418"/>
                </a:lnTo>
                <a:lnTo>
                  <a:pt x="7038" y="23418"/>
                </a:lnTo>
                <a:lnTo>
                  <a:pt x="15124" y="11730"/>
                </a:lnTo>
                <a:lnTo>
                  <a:pt x="70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36"/>
          <p:cNvSpPr/>
          <p:nvPr/>
        </p:nvSpPr>
        <p:spPr>
          <a:xfrm>
            <a:off x="4319470" y="2171673"/>
            <a:ext cx="535692" cy="829501"/>
          </a:xfrm>
          <a:custGeom>
            <a:avLst/>
            <a:gdLst/>
            <a:ahLst/>
            <a:cxnLst/>
            <a:rect l="l" t="t" r="r" b="b"/>
            <a:pathLst>
              <a:path w="15124" h="23419" extrusionOk="0">
                <a:moveTo>
                  <a:pt x="0" y="0"/>
                </a:moveTo>
                <a:lnTo>
                  <a:pt x="8128" y="11730"/>
                </a:lnTo>
                <a:lnTo>
                  <a:pt x="0" y="23418"/>
                </a:lnTo>
                <a:lnTo>
                  <a:pt x="7038" y="23418"/>
                </a:lnTo>
                <a:lnTo>
                  <a:pt x="15124" y="11730"/>
                </a:lnTo>
                <a:lnTo>
                  <a:pt x="70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8" name="Google Shape;568;p36"/>
          <p:cNvGrpSpPr/>
          <p:nvPr/>
        </p:nvGrpSpPr>
        <p:grpSpPr>
          <a:xfrm>
            <a:off x="6857616" y="2357827"/>
            <a:ext cx="457204" cy="457204"/>
            <a:chOff x="1492675" y="4992125"/>
            <a:chExt cx="481825" cy="481825"/>
          </a:xfrm>
        </p:grpSpPr>
        <p:sp>
          <p:nvSpPr>
            <p:cNvPr id="569" name="Google Shape;569;p36"/>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 name="Google Shape;570;p36"/>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 name="Google Shape;571;p36"/>
          <p:cNvGrpSpPr/>
          <p:nvPr/>
        </p:nvGrpSpPr>
        <p:grpSpPr>
          <a:xfrm>
            <a:off x="3525086" y="2357831"/>
            <a:ext cx="457186" cy="457196"/>
            <a:chOff x="-5251625" y="3272950"/>
            <a:chExt cx="292225" cy="292250"/>
          </a:xfrm>
        </p:grpSpPr>
        <p:sp>
          <p:nvSpPr>
            <p:cNvPr id="572" name="Google Shape;572;p3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3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3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5" name="Google Shape;575;p36"/>
          <p:cNvGrpSpPr/>
          <p:nvPr/>
        </p:nvGrpSpPr>
        <p:grpSpPr>
          <a:xfrm>
            <a:off x="5204657" y="2357830"/>
            <a:ext cx="457192" cy="457198"/>
            <a:chOff x="-4475825" y="3612425"/>
            <a:chExt cx="293825" cy="291450"/>
          </a:xfrm>
        </p:grpSpPr>
        <p:sp>
          <p:nvSpPr>
            <p:cNvPr id="576" name="Google Shape;576;p3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3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3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79" name="Google Shape;579;p36"/>
          <p:cNvGrpSpPr/>
          <p:nvPr/>
        </p:nvGrpSpPr>
        <p:grpSpPr>
          <a:xfrm>
            <a:off x="1836340" y="2378618"/>
            <a:ext cx="457194" cy="415623"/>
            <a:chOff x="-40745125" y="3632900"/>
            <a:chExt cx="318225" cy="289875"/>
          </a:xfrm>
        </p:grpSpPr>
        <p:sp>
          <p:nvSpPr>
            <p:cNvPr id="580" name="Google Shape;580;p36"/>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36"/>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 name="Google Shape;582;p36"/>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36"/>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36"/>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36"/>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36"/>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587" name="Google Shape;587;p36"/>
          <p:cNvPicPr preferRelativeResize="0"/>
          <p:nvPr/>
        </p:nvPicPr>
        <p:blipFill>
          <a:blip r:embed="rId1"/>
          <a:stretch>
            <a:fillRect/>
          </a:stretch>
        </p:blipFill>
        <p:spPr>
          <a:xfrm>
            <a:off x="152400" y="74700"/>
            <a:ext cx="8863848" cy="4281176"/>
          </a:xfrm>
          <a:prstGeom prst="rect">
            <a:avLst/>
          </a:prstGeom>
          <a:noFill/>
          <a:ln>
            <a:noFill/>
          </a:ln>
        </p:spPr>
      </p:pic>
      <p:sp>
        <p:nvSpPr>
          <p:cNvPr id="588" name="Google Shape;588;p36"/>
          <p:cNvSpPr/>
          <p:nvPr/>
        </p:nvSpPr>
        <p:spPr>
          <a:xfrm>
            <a:off x="1448425" y="4500450"/>
            <a:ext cx="2719800" cy="588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36"/>
          <p:cNvSpPr/>
          <p:nvPr/>
        </p:nvSpPr>
        <p:spPr>
          <a:xfrm>
            <a:off x="4673525" y="4500450"/>
            <a:ext cx="2719800" cy="58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36"/>
          <p:cNvSpPr txBox="1"/>
          <p:nvPr/>
        </p:nvSpPr>
        <p:spPr>
          <a:xfrm>
            <a:off x="1579087" y="4555500"/>
            <a:ext cx="971700" cy="58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Goal -</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591" name="Google Shape;591;p36"/>
          <p:cNvSpPr txBox="1"/>
          <p:nvPr/>
        </p:nvSpPr>
        <p:spPr>
          <a:xfrm>
            <a:off x="2416875" y="4500450"/>
            <a:ext cx="1565400" cy="58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lt1"/>
                </a:solidFill>
                <a:latin typeface="Fira Sans Extra Condensed SemiBold"/>
                <a:ea typeface="Fira Sans Extra Condensed SemiBold"/>
                <a:cs typeface="Fira Sans Extra Condensed SemiBold"/>
                <a:sym typeface="Fira Sans Extra Condensed SemiBold"/>
              </a:rPr>
              <a:t>Study the Advertising Costs for  product segment</a:t>
            </a:r>
            <a:endParaRPr sz="12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592" name="Google Shape;592;p36"/>
          <p:cNvSpPr txBox="1"/>
          <p:nvPr/>
        </p:nvSpPr>
        <p:spPr>
          <a:xfrm>
            <a:off x="4785700" y="4563600"/>
            <a:ext cx="1295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Achieved -</a:t>
            </a:r>
            <a:endParaRPr>
              <a:solidFill>
                <a:schemeClr val="dk1"/>
              </a:solidFill>
            </a:endParaRPr>
          </a:p>
        </p:txBody>
      </p:sp>
      <p:sp>
        <p:nvSpPr>
          <p:cNvPr id="593" name="Google Shape;593;p36"/>
          <p:cNvSpPr txBox="1"/>
          <p:nvPr/>
        </p:nvSpPr>
        <p:spPr>
          <a:xfrm>
            <a:off x="5748575" y="4500450"/>
            <a:ext cx="1454400" cy="58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ROAS for product segment</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37"/>
          <p:cNvSpPr/>
          <p:nvPr/>
        </p:nvSpPr>
        <p:spPr>
          <a:xfrm>
            <a:off x="6011320" y="2171673"/>
            <a:ext cx="535692" cy="829501"/>
          </a:xfrm>
          <a:custGeom>
            <a:avLst/>
            <a:gdLst/>
            <a:ahLst/>
            <a:cxnLst/>
            <a:rect l="l" t="t" r="r" b="b"/>
            <a:pathLst>
              <a:path w="15124" h="23419" extrusionOk="0">
                <a:moveTo>
                  <a:pt x="0" y="0"/>
                </a:moveTo>
                <a:lnTo>
                  <a:pt x="8128" y="11730"/>
                </a:lnTo>
                <a:lnTo>
                  <a:pt x="0" y="23418"/>
                </a:lnTo>
                <a:lnTo>
                  <a:pt x="7038" y="23418"/>
                </a:lnTo>
                <a:lnTo>
                  <a:pt x="15124" y="11730"/>
                </a:lnTo>
                <a:lnTo>
                  <a:pt x="70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37"/>
          <p:cNvSpPr/>
          <p:nvPr/>
        </p:nvSpPr>
        <p:spPr>
          <a:xfrm>
            <a:off x="4319470" y="2171673"/>
            <a:ext cx="535692" cy="829501"/>
          </a:xfrm>
          <a:custGeom>
            <a:avLst/>
            <a:gdLst/>
            <a:ahLst/>
            <a:cxnLst/>
            <a:rect l="l" t="t" r="r" b="b"/>
            <a:pathLst>
              <a:path w="15124" h="23419" extrusionOk="0">
                <a:moveTo>
                  <a:pt x="0" y="0"/>
                </a:moveTo>
                <a:lnTo>
                  <a:pt x="8128" y="11730"/>
                </a:lnTo>
                <a:lnTo>
                  <a:pt x="0" y="23418"/>
                </a:lnTo>
                <a:lnTo>
                  <a:pt x="7038" y="23418"/>
                </a:lnTo>
                <a:lnTo>
                  <a:pt x="15124" y="11730"/>
                </a:lnTo>
                <a:lnTo>
                  <a:pt x="70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0" name="Google Shape;600;p37"/>
          <p:cNvGrpSpPr/>
          <p:nvPr/>
        </p:nvGrpSpPr>
        <p:grpSpPr>
          <a:xfrm>
            <a:off x="6857616" y="2357827"/>
            <a:ext cx="457204" cy="457204"/>
            <a:chOff x="1492675" y="4992125"/>
            <a:chExt cx="481825" cy="481825"/>
          </a:xfrm>
        </p:grpSpPr>
        <p:sp>
          <p:nvSpPr>
            <p:cNvPr id="601" name="Google Shape;601;p37"/>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 name="Google Shape;602;p37"/>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 name="Google Shape;603;p37"/>
          <p:cNvGrpSpPr/>
          <p:nvPr/>
        </p:nvGrpSpPr>
        <p:grpSpPr>
          <a:xfrm>
            <a:off x="3525086" y="2357831"/>
            <a:ext cx="457186" cy="457196"/>
            <a:chOff x="-5251625" y="3272950"/>
            <a:chExt cx="292225" cy="292250"/>
          </a:xfrm>
        </p:grpSpPr>
        <p:sp>
          <p:nvSpPr>
            <p:cNvPr id="604" name="Google Shape;604;p3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3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3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7" name="Google Shape;607;p37"/>
          <p:cNvGrpSpPr/>
          <p:nvPr/>
        </p:nvGrpSpPr>
        <p:grpSpPr>
          <a:xfrm>
            <a:off x="5204657" y="2357830"/>
            <a:ext cx="457192" cy="457198"/>
            <a:chOff x="-4475825" y="3612425"/>
            <a:chExt cx="293825" cy="291450"/>
          </a:xfrm>
        </p:grpSpPr>
        <p:sp>
          <p:nvSpPr>
            <p:cNvPr id="608" name="Google Shape;608;p3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3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3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 name="Google Shape;611;p37"/>
          <p:cNvGrpSpPr/>
          <p:nvPr/>
        </p:nvGrpSpPr>
        <p:grpSpPr>
          <a:xfrm>
            <a:off x="1836340" y="2378618"/>
            <a:ext cx="457194" cy="415623"/>
            <a:chOff x="-40745125" y="3632900"/>
            <a:chExt cx="318225" cy="289875"/>
          </a:xfrm>
        </p:grpSpPr>
        <p:sp>
          <p:nvSpPr>
            <p:cNvPr id="612" name="Google Shape;612;p37"/>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37"/>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37"/>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37"/>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37"/>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37"/>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37"/>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619" name="Google Shape;619;p37"/>
          <p:cNvPicPr preferRelativeResize="0"/>
          <p:nvPr/>
        </p:nvPicPr>
        <p:blipFill>
          <a:blip r:embed="rId1"/>
          <a:stretch>
            <a:fillRect/>
          </a:stretch>
        </p:blipFill>
        <p:spPr>
          <a:xfrm>
            <a:off x="184400" y="224100"/>
            <a:ext cx="8868152" cy="4276350"/>
          </a:xfrm>
          <a:prstGeom prst="rect">
            <a:avLst/>
          </a:prstGeom>
          <a:noFill/>
          <a:ln>
            <a:noFill/>
          </a:ln>
        </p:spPr>
      </p:pic>
      <p:sp>
        <p:nvSpPr>
          <p:cNvPr id="620" name="Google Shape;620;p37"/>
          <p:cNvSpPr/>
          <p:nvPr/>
        </p:nvSpPr>
        <p:spPr>
          <a:xfrm>
            <a:off x="1500100" y="4552700"/>
            <a:ext cx="2626800" cy="5880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37"/>
          <p:cNvSpPr txBox="1"/>
          <p:nvPr/>
        </p:nvSpPr>
        <p:spPr>
          <a:xfrm>
            <a:off x="1729925" y="4607750"/>
            <a:ext cx="971700" cy="58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chemeClr val="lt1"/>
                </a:solidFill>
                <a:latin typeface="Fira Sans Extra Condensed SemiBold"/>
                <a:ea typeface="Fira Sans Extra Condensed SemiBold"/>
                <a:cs typeface="Fira Sans Extra Condensed SemiBold"/>
                <a:sym typeface="Fira Sans Extra Condensed SemiBold"/>
              </a:rPr>
              <a:t>Goal -</a:t>
            </a:r>
            <a:endParaRPr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622" name="Google Shape;622;p37"/>
          <p:cNvSpPr txBox="1"/>
          <p:nvPr/>
        </p:nvSpPr>
        <p:spPr>
          <a:xfrm>
            <a:off x="2527875" y="4552700"/>
            <a:ext cx="1454400" cy="58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latin typeface="Fira Sans Extra Condensed SemiBold"/>
                <a:ea typeface="Fira Sans Extra Condensed SemiBold"/>
                <a:cs typeface="Fira Sans Extra Condensed SemiBold"/>
                <a:sym typeface="Fira Sans Extra Condensed SemiBold"/>
              </a:rPr>
              <a:t>Study the Advertising Costs</a:t>
            </a:r>
            <a:endParaRPr>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623" name="Google Shape;623;p37"/>
          <p:cNvSpPr/>
          <p:nvPr/>
        </p:nvSpPr>
        <p:spPr>
          <a:xfrm>
            <a:off x="4767725" y="4552700"/>
            <a:ext cx="2719800" cy="5880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800">
                <a:solidFill>
                  <a:schemeClr val="lt1"/>
                </a:solidFill>
                <a:latin typeface="Fira Sans Extra Condensed SemiBold"/>
                <a:ea typeface="Fira Sans Extra Condensed SemiBold"/>
                <a:cs typeface="Fira Sans Extra Condensed SemiBold"/>
                <a:sym typeface="Fira Sans Extra Condensed SemiBold"/>
              </a:rPr>
              <a:t>Achieved -</a:t>
            </a:r>
            <a:endParaRPr lang="en-GB" sz="180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624" name="Google Shape;624;p37"/>
          <p:cNvSpPr txBox="1"/>
          <p:nvPr/>
        </p:nvSpPr>
        <p:spPr>
          <a:xfrm>
            <a:off x="5860425" y="4497650"/>
            <a:ext cx="1627200" cy="698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chemeClr val="lt1"/>
                </a:solidFill>
                <a:latin typeface="Fira Sans Extra Condensed SemiBold"/>
                <a:ea typeface="Fira Sans Extra Condensed SemiBold"/>
                <a:cs typeface="Fira Sans Extra Condensed SemiBold"/>
                <a:sym typeface="Fira Sans Extra Condensed SemiBold"/>
              </a:rPr>
              <a:t>Understanding of advertising expenses against returns</a:t>
            </a:r>
            <a:endParaRPr sz="1300">
              <a:solidFill>
                <a:schemeClr val="l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38"/>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dk1"/>
                </a:solidFill>
              </a:rPr>
              <a:t>Our Recommendations</a:t>
            </a:r>
            <a:endParaRPr b="1">
              <a:solidFill>
                <a:schemeClr val="dk1"/>
              </a:solidFill>
            </a:endParaRPr>
          </a:p>
        </p:txBody>
      </p:sp>
      <p:sp>
        <p:nvSpPr>
          <p:cNvPr id="630" name="Google Shape;630;p38"/>
          <p:cNvSpPr txBox="1"/>
          <p:nvPr/>
        </p:nvSpPr>
        <p:spPr>
          <a:xfrm>
            <a:off x="3365575" y="1255913"/>
            <a:ext cx="35457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Quantity ordered by State</a:t>
            </a:r>
            <a:endParaRPr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631" name="Google Shape;631;p38"/>
          <p:cNvSpPr txBox="1"/>
          <p:nvPr/>
        </p:nvSpPr>
        <p:spPr>
          <a:xfrm>
            <a:off x="3365576" y="1588163"/>
            <a:ext cx="5302500" cy="519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r>
              <a:rPr lang="en-GB" sz="1200">
                <a:solidFill>
                  <a:schemeClr val="dk1"/>
                </a:solidFill>
                <a:latin typeface="Roboto" panose="02000000000000000000"/>
                <a:ea typeface="Roboto" panose="02000000000000000000"/>
                <a:cs typeface="Roboto" panose="02000000000000000000"/>
                <a:sym typeface="Roboto" panose="02000000000000000000"/>
              </a:rPr>
              <a:t>They can strengthen relations, localize offerings, understand the market and expand marketing in California as shown in the dashboard</a:t>
            </a:r>
            <a:endParaRPr sz="1200">
              <a:solidFill>
                <a:schemeClr val="dk1"/>
              </a:solidFill>
              <a:latin typeface="Roboto" panose="02000000000000000000"/>
              <a:ea typeface="Roboto" panose="02000000000000000000"/>
              <a:cs typeface="Roboto" panose="02000000000000000000"/>
              <a:sym typeface="Roboto" panose="02000000000000000000"/>
            </a:endParaRPr>
          </a:p>
          <a:p>
            <a:pPr marL="0" lvl="0" indent="0" algn="r" rtl="0">
              <a:spcBef>
                <a:spcPts val="0"/>
              </a:spcBef>
              <a:spcAft>
                <a:spcPts val="0"/>
              </a:spcAft>
              <a:buNone/>
            </a:pPr>
            <a:endParaRPr sz="1200">
              <a:solidFill>
                <a:schemeClr val="dk1"/>
              </a:solidFill>
              <a:latin typeface="Roboto" panose="02000000000000000000"/>
              <a:ea typeface="Roboto" panose="02000000000000000000"/>
              <a:cs typeface="Roboto" panose="02000000000000000000"/>
              <a:sym typeface="Roboto" panose="02000000000000000000"/>
            </a:endParaRPr>
          </a:p>
        </p:txBody>
      </p:sp>
      <p:sp>
        <p:nvSpPr>
          <p:cNvPr id="632" name="Google Shape;632;p38"/>
          <p:cNvSpPr txBox="1"/>
          <p:nvPr/>
        </p:nvSpPr>
        <p:spPr>
          <a:xfrm>
            <a:off x="3430578" y="2103725"/>
            <a:ext cx="44628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Performance by Category</a:t>
            </a:r>
            <a:endParaRPr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633" name="Google Shape;633;p38"/>
          <p:cNvSpPr txBox="1"/>
          <p:nvPr/>
        </p:nvSpPr>
        <p:spPr>
          <a:xfrm>
            <a:off x="3430575" y="2494050"/>
            <a:ext cx="4905900" cy="39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r>
              <a:rPr lang="en-GB" sz="1200">
                <a:solidFill>
                  <a:schemeClr val="dk1"/>
                </a:solidFill>
                <a:latin typeface="Roboto" panose="02000000000000000000"/>
                <a:ea typeface="Roboto" panose="02000000000000000000"/>
                <a:cs typeface="Roboto" panose="02000000000000000000"/>
                <a:sym typeface="Roboto" panose="02000000000000000000"/>
              </a:rPr>
              <a:t>Can avoid ad spend on categories such as pens, color cartridges and printers as the revenue generated from it is insignificant </a:t>
            </a:r>
            <a:endParaRPr sz="1200">
              <a:solidFill>
                <a:schemeClr val="dk1"/>
              </a:solidFill>
              <a:latin typeface="Roboto" panose="02000000000000000000"/>
              <a:ea typeface="Roboto" panose="02000000000000000000"/>
              <a:cs typeface="Roboto" panose="02000000000000000000"/>
              <a:sym typeface="Roboto" panose="02000000000000000000"/>
            </a:endParaRPr>
          </a:p>
          <a:p>
            <a:pPr marL="0" lvl="0" indent="0" algn="r" rtl="0">
              <a:spcBef>
                <a:spcPts val="0"/>
              </a:spcBef>
              <a:spcAft>
                <a:spcPts val="0"/>
              </a:spcAft>
              <a:buNone/>
            </a:pPr>
            <a:endParaRPr sz="1200">
              <a:solidFill>
                <a:schemeClr val="dk1"/>
              </a:solidFill>
              <a:latin typeface="Roboto" panose="02000000000000000000"/>
              <a:ea typeface="Roboto" panose="02000000000000000000"/>
              <a:cs typeface="Roboto" panose="02000000000000000000"/>
              <a:sym typeface="Roboto" panose="02000000000000000000"/>
            </a:endParaRPr>
          </a:p>
        </p:txBody>
      </p:sp>
      <p:sp>
        <p:nvSpPr>
          <p:cNvPr id="634" name="Google Shape;634;p38"/>
          <p:cNvSpPr txBox="1"/>
          <p:nvPr/>
        </p:nvSpPr>
        <p:spPr>
          <a:xfrm>
            <a:off x="3430575" y="3025813"/>
            <a:ext cx="48186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Enhance product discoverability</a:t>
            </a:r>
            <a:endParaRPr sz="16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r" rtl="0">
              <a:spcBef>
                <a:spcPts val="0"/>
              </a:spcBef>
              <a:spcAft>
                <a:spcPts val="0"/>
              </a:spcAft>
              <a:buNone/>
            </a:pPr>
            <a:endParaRPr sz="1600">
              <a:solidFill>
                <a:schemeClr val="accent1"/>
              </a:solidFill>
              <a:latin typeface="Fira Sans Extra Condensed Medium"/>
              <a:ea typeface="Fira Sans Extra Condensed Medium"/>
              <a:cs typeface="Fira Sans Extra Condensed Medium"/>
              <a:sym typeface="Fira Sans Extra Condensed Medium"/>
            </a:endParaRPr>
          </a:p>
        </p:txBody>
      </p:sp>
      <p:sp>
        <p:nvSpPr>
          <p:cNvPr id="635" name="Google Shape;635;p38"/>
          <p:cNvSpPr txBox="1"/>
          <p:nvPr/>
        </p:nvSpPr>
        <p:spPr>
          <a:xfrm>
            <a:off x="3441775" y="3140025"/>
            <a:ext cx="4035600" cy="5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Roboto" panose="02000000000000000000"/>
                <a:ea typeface="Roboto" panose="02000000000000000000"/>
                <a:cs typeface="Roboto" panose="02000000000000000000"/>
                <a:sym typeface="Roboto" panose="02000000000000000000"/>
              </a:rPr>
              <a:t>Optimize product discovery by recommending strategies to improve search rankings and product visibility.</a:t>
            </a:r>
            <a:endParaRPr sz="1200">
              <a:solidFill>
                <a:schemeClr val="dk1"/>
              </a:solidFill>
              <a:latin typeface="Roboto" panose="02000000000000000000"/>
              <a:ea typeface="Roboto" panose="02000000000000000000"/>
              <a:cs typeface="Roboto" panose="02000000000000000000"/>
              <a:sym typeface="Roboto" panose="02000000000000000000"/>
            </a:endParaRPr>
          </a:p>
        </p:txBody>
      </p:sp>
      <p:sp>
        <p:nvSpPr>
          <p:cNvPr id="636" name="Google Shape;636;p38"/>
          <p:cNvSpPr txBox="1"/>
          <p:nvPr/>
        </p:nvSpPr>
        <p:spPr>
          <a:xfrm>
            <a:off x="3400976" y="3735688"/>
            <a:ext cx="3697200" cy="2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chemeClr val="dk1"/>
                </a:solidFill>
                <a:latin typeface="Fira Sans Extra Condensed Medium"/>
                <a:ea typeface="Fira Sans Extra Condensed Medium"/>
                <a:cs typeface="Fira Sans Extra Condensed Medium"/>
                <a:sym typeface="Fira Sans Extra Condensed Medium"/>
              </a:rPr>
              <a:t>Expand into new markets and sectors</a:t>
            </a:r>
            <a:endParaRPr sz="1600">
              <a:solidFill>
                <a:schemeClr val="dk1"/>
              </a:solidFill>
              <a:latin typeface="Fira Sans Extra Condensed Medium"/>
              <a:ea typeface="Fira Sans Extra Condensed Medium"/>
              <a:cs typeface="Fira Sans Extra Condensed Medium"/>
              <a:sym typeface="Fira Sans Extra Condensed Medium"/>
            </a:endParaRPr>
          </a:p>
        </p:txBody>
      </p:sp>
      <p:sp>
        <p:nvSpPr>
          <p:cNvPr id="637" name="Google Shape;637;p38"/>
          <p:cNvSpPr txBox="1"/>
          <p:nvPr/>
        </p:nvSpPr>
        <p:spPr>
          <a:xfrm>
            <a:off x="3400975" y="4060450"/>
            <a:ext cx="4117200" cy="732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a:solidFill>
                  <a:schemeClr val="dk1"/>
                </a:solidFill>
                <a:latin typeface="Roboto" panose="02000000000000000000"/>
                <a:ea typeface="Roboto" panose="02000000000000000000"/>
                <a:cs typeface="Roboto" panose="02000000000000000000"/>
                <a:sym typeface="Roboto" panose="02000000000000000000"/>
              </a:rPr>
              <a:t>Amazon’s success in diverse sectors like cloud computing, entertainment, and smart devices show their ability to diversify  Exploring new customer centric markets can create growth opportunities</a:t>
            </a:r>
            <a:endParaRPr sz="1200">
              <a:solidFill>
                <a:schemeClr val="dk1"/>
              </a:solidFill>
              <a:latin typeface="Roboto" panose="02000000000000000000"/>
              <a:ea typeface="Roboto" panose="02000000000000000000"/>
              <a:cs typeface="Roboto" panose="02000000000000000000"/>
              <a:sym typeface="Roboto" panose="02000000000000000000"/>
            </a:endParaRPr>
          </a:p>
        </p:txBody>
      </p:sp>
      <p:sp>
        <p:nvSpPr>
          <p:cNvPr id="638" name="Google Shape;638;p38"/>
          <p:cNvSpPr/>
          <p:nvPr/>
        </p:nvSpPr>
        <p:spPr>
          <a:xfrm>
            <a:off x="203925" y="1255925"/>
            <a:ext cx="2933100" cy="29406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2900" b="1">
                <a:latin typeface="Fira Sans Extra Condensed" panose="020B0503050000020004"/>
                <a:ea typeface="Fira Sans Extra Condensed" panose="020B0503050000020004"/>
                <a:cs typeface="Fira Sans Extra Condensed" panose="020B0503050000020004"/>
                <a:sym typeface="Fira Sans Extra Condensed" panose="020B0503050000020004"/>
              </a:rPr>
              <a:t>Amazon.com,Inc.</a:t>
            </a:r>
            <a:endParaRPr sz="2900" b="1">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39"/>
          <p:cNvSpPr/>
          <p:nvPr/>
        </p:nvSpPr>
        <p:spPr>
          <a:xfrm rot="-5400000">
            <a:off x="455475" y="1834200"/>
            <a:ext cx="2328600" cy="1989900"/>
          </a:xfrm>
          <a:prstGeom prst="round2SameRect">
            <a:avLst>
              <a:gd name="adj1" fmla="val 17662"/>
              <a:gd name="adj2" fmla="val 2110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39"/>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dk1"/>
                </a:solidFill>
              </a:rPr>
              <a:t>Conclusion on challenges we faced</a:t>
            </a:r>
            <a:endParaRPr b="1">
              <a:solidFill>
                <a:schemeClr val="dk1"/>
              </a:solidFill>
            </a:endParaRPr>
          </a:p>
        </p:txBody>
      </p:sp>
      <p:sp>
        <p:nvSpPr>
          <p:cNvPr id="645" name="Google Shape;645;p39"/>
          <p:cNvSpPr/>
          <p:nvPr/>
        </p:nvSpPr>
        <p:spPr>
          <a:xfrm>
            <a:off x="4411434" y="1305727"/>
            <a:ext cx="487809" cy="783105"/>
          </a:xfrm>
          <a:custGeom>
            <a:avLst/>
            <a:gdLst/>
            <a:ahLst/>
            <a:cxnLst/>
            <a:rect l="l" t="t" r="r" b="b"/>
            <a:pathLst>
              <a:path w="21131" h="37211" extrusionOk="0">
                <a:moveTo>
                  <a:pt x="0" y="17523"/>
                </a:moveTo>
                <a:lnTo>
                  <a:pt x="0" y="37211"/>
                </a:lnTo>
                <a:lnTo>
                  <a:pt x="21131" y="25357"/>
                </a:lnTo>
                <a:lnTo>
                  <a:pt x="21131" y="0"/>
                </a:lnTo>
                <a:close/>
              </a:path>
            </a:pathLst>
          </a:custGeom>
          <a:solidFill>
            <a:srgbClr val="F8AA05"/>
          </a:solidFill>
          <a:ln>
            <a:noFill/>
          </a:ln>
        </p:spPr>
      </p:sp>
      <p:sp>
        <p:nvSpPr>
          <p:cNvPr id="646" name="Google Shape;646;p39"/>
          <p:cNvSpPr/>
          <p:nvPr/>
        </p:nvSpPr>
        <p:spPr>
          <a:xfrm>
            <a:off x="4417489" y="1881451"/>
            <a:ext cx="472012" cy="663651"/>
          </a:xfrm>
          <a:custGeom>
            <a:avLst/>
            <a:gdLst/>
            <a:ahLst/>
            <a:cxnLst/>
            <a:rect l="l" t="t" r="r" b="b"/>
            <a:pathLst>
              <a:path w="19766" h="34029" extrusionOk="0">
                <a:moveTo>
                  <a:pt x="19765" y="0"/>
                </a:moveTo>
                <a:lnTo>
                  <a:pt x="1" y="12299"/>
                </a:lnTo>
                <a:lnTo>
                  <a:pt x="1" y="34028"/>
                </a:lnTo>
                <a:lnTo>
                  <a:pt x="19765" y="27837"/>
                </a:lnTo>
                <a:lnTo>
                  <a:pt x="19765" y="0"/>
                </a:lnTo>
                <a:close/>
              </a:path>
            </a:pathLst>
          </a:custGeom>
          <a:solidFill>
            <a:srgbClr val="E9BD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47" name="Google Shape;647;p39"/>
          <p:cNvSpPr/>
          <p:nvPr/>
        </p:nvSpPr>
        <p:spPr>
          <a:xfrm rot="5400000">
            <a:off x="6516600" y="287751"/>
            <a:ext cx="543000" cy="37974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48" name="Google Shape;648;p39"/>
          <p:cNvSpPr/>
          <p:nvPr/>
        </p:nvSpPr>
        <p:spPr>
          <a:xfrm>
            <a:off x="2647950" y="2121304"/>
            <a:ext cx="1769619" cy="423789"/>
          </a:xfrm>
          <a:custGeom>
            <a:avLst/>
            <a:gdLst/>
            <a:ahLst/>
            <a:cxnLst/>
            <a:rect l="l" t="t" r="r" b="b"/>
            <a:pathLst>
              <a:path w="65378" h="21730" extrusionOk="0">
                <a:moveTo>
                  <a:pt x="1" y="0"/>
                </a:moveTo>
                <a:lnTo>
                  <a:pt x="1" y="21729"/>
                </a:lnTo>
                <a:lnTo>
                  <a:pt x="65378" y="21729"/>
                </a:lnTo>
                <a:lnTo>
                  <a:pt x="65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49" name="Google Shape;649;p39"/>
          <p:cNvSpPr/>
          <p:nvPr/>
        </p:nvSpPr>
        <p:spPr>
          <a:xfrm>
            <a:off x="4402902" y="1900926"/>
            <a:ext cx="472012" cy="663651"/>
          </a:xfrm>
          <a:custGeom>
            <a:avLst/>
            <a:gdLst/>
            <a:ahLst/>
            <a:cxnLst/>
            <a:rect l="l" t="t" r="r" b="b"/>
            <a:pathLst>
              <a:path w="19766" h="34029" extrusionOk="0">
                <a:moveTo>
                  <a:pt x="19765" y="0"/>
                </a:moveTo>
                <a:lnTo>
                  <a:pt x="1" y="12299"/>
                </a:lnTo>
                <a:lnTo>
                  <a:pt x="1" y="34028"/>
                </a:lnTo>
                <a:lnTo>
                  <a:pt x="19765" y="27837"/>
                </a:lnTo>
                <a:lnTo>
                  <a:pt x="19765" y="0"/>
                </a:lnTo>
                <a:close/>
              </a:path>
            </a:pathLst>
          </a:custGeom>
          <a:solidFill>
            <a:srgbClr val="C765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0" name="Google Shape;650;p39"/>
          <p:cNvSpPr/>
          <p:nvPr/>
        </p:nvSpPr>
        <p:spPr>
          <a:xfrm rot="5400000">
            <a:off x="6516450" y="969886"/>
            <a:ext cx="543000" cy="37974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1" name="Google Shape;651;p39"/>
          <p:cNvSpPr/>
          <p:nvPr/>
        </p:nvSpPr>
        <p:spPr>
          <a:xfrm>
            <a:off x="2647950" y="2596795"/>
            <a:ext cx="1769619" cy="423789"/>
          </a:xfrm>
          <a:custGeom>
            <a:avLst/>
            <a:gdLst/>
            <a:ahLst/>
            <a:cxnLst/>
            <a:rect l="l" t="t" r="r" b="b"/>
            <a:pathLst>
              <a:path w="65378" h="21730" extrusionOk="0">
                <a:moveTo>
                  <a:pt x="1" y="0"/>
                </a:moveTo>
                <a:lnTo>
                  <a:pt x="1" y="21729"/>
                </a:lnTo>
                <a:lnTo>
                  <a:pt x="65378" y="21729"/>
                </a:lnTo>
                <a:lnTo>
                  <a:pt x="653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2" name="Google Shape;652;p39"/>
          <p:cNvSpPr/>
          <p:nvPr/>
        </p:nvSpPr>
        <p:spPr>
          <a:xfrm>
            <a:off x="4417489" y="2596795"/>
            <a:ext cx="472012" cy="543359"/>
          </a:xfrm>
          <a:custGeom>
            <a:avLst/>
            <a:gdLst/>
            <a:ahLst/>
            <a:cxnLst/>
            <a:rect l="l" t="t" r="r" b="b"/>
            <a:pathLst>
              <a:path w="19766" h="27861" extrusionOk="0">
                <a:moveTo>
                  <a:pt x="1" y="0"/>
                </a:moveTo>
                <a:lnTo>
                  <a:pt x="1" y="21729"/>
                </a:lnTo>
                <a:lnTo>
                  <a:pt x="19765" y="27861"/>
                </a:lnTo>
                <a:lnTo>
                  <a:pt x="19765" y="24"/>
                </a:lnTo>
                <a:lnTo>
                  <a:pt x="1" y="0"/>
                </a:lnTo>
                <a:close/>
              </a:path>
            </a:pathLst>
          </a:custGeom>
          <a:solidFill>
            <a:srgbClr val="E75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3" name="Google Shape;653;p39"/>
          <p:cNvSpPr/>
          <p:nvPr/>
        </p:nvSpPr>
        <p:spPr>
          <a:xfrm>
            <a:off x="4417489" y="2596545"/>
            <a:ext cx="472012" cy="543359"/>
          </a:xfrm>
          <a:custGeom>
            <a:avLst/>
            <a:gdLst/>
            <a:ahLst/>
            <a:cxnLst/>
            <a:rect l="l" t="t" r="r" b="b"/>
            <a:pathLst>
              <a:path w="19766" h="27861" extrusionOk="0">
                <a:moveTo>
                  <a:pt x="1" y="0"/>
                </a:moveTo>
                <a:lnTo>
                  <a:pt x="1" y="21729"/>
                </a:lnTo>
                <a:lnTo>
                  <a:pt x="19765" y="27861"/>
                </a:lnTo>
                <a:lnTo>
                  <a:pt x="19765" y="24"/>
                </a:lnTo>
                <a:lnTo>
                  <a:pt x="1" y="0"/>
                </a:lnTo>
                <a:close/>
              </a:path>
            </a:pathLst>
          </a:custGeom>
          <a:solidFill>
            <a:srgbClr val="3D8B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4" name="Google Shape;654;p39"/>
          <p:cNvSpPr/>
          <p:nvPr/>
        </p:nvSpPr>
        <p:spPr>
          <a:xfrm rot="5400000">
            <a:off x="6516450" y="1545640"/>
            <a:ext cx="543000" cy="37974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5" name="Google Shape;655;p39"/>
          <p:cNvSpPr/>
          <p:nvPr/>
        </p:nvSpPr>
        <p:spPr>
          <a:xfrm>
            <a:off x="2647950" y="3052807"/>
            <a:ext cx="1769619" cy="423789"/>
          </a:xfrm>
          <a:custGeom>
            <a:avLst/>
            <a:gdLst/>
            <a:ahLst/>
            <a:cxnLst/>
            <a:rect l="l" t="t" r="r" b="b"/>
            <a:pathLst>
              <a:path w="65378" h="21730" extrusionOk="0">
                <a:moveTo>
                  <a:pt x="1" y="1"/>
                </a:moveTo>
                <a:lnTo>
                  <a:pt x="1" y="21730"/>
                </a:lnTo>
                <a:lnTo>
                  <a:pt x="65378" y="21730"/>
                </a:lnTo>
                <a:lnTo>
                  <a:pt x="653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6" name="Google Shape;656;p39"/>
          <p:cNvSpPr/>
          <p:nvPr/>
        </p:nvSpPr>
        <p:spPr>
          <a:xfrm>
            <a:off x="4417489" y="3052807"/>
            <a:ext cx="472012" cy="663436"/>
          </a:xfrm>
          <a:custGeom>
            <a:avLst/>
            <a:gdLst/>
            <a:ahLst/>
            <a:cxnLst/>
            <a:rect l="l" t="t" r="r" b="b"/>
            <a:pathLst>
              <a:path w="19766" h="34018" extrusionOk="0">
                <a:moveTo>
                  <a:pt x="1" y="1"/>
                </a:moveTo>
                <a:lnTo>
                  <a:pt x="1" y="21730"/>
                </a:lnTo>
                <a:lnTo>
                  <a:pt x="19765" y="34017"/>
                </a:lnTo>
                <a:lnTo>
                  <a:pt x="19765" y="6180"/>
                </a:lnTo>
                <a:lnTo>
                  <a:pt x="1" y="1"/>
                </a:lnTo>
                <a:close/>
              </a:path>
            </a:pathLst>
          </a:custGeom>
          <a:solidFill>
            <a:srgbClr val="216D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7" name="Google Shape;657;p39"/>
          <p:cNvSpPr/>
          <p:nvPr/>
        </p:nvSpPr>
        <p:spPr>
          <a:xfrm>
            <a:off x="2647950" y="3508826"/>
            <a:ext cx="1769619" cy="423789"/>
          </a:xfrm>
          <a:custGeom>
            <a:avLst/>
            <a:gdLst/>
            <a:ahLst/>
            <a:cxnLst/>
            <a:rect l="l" t="t" r="r" b="b"/>
            <a:pathLst>
              <a:path w="65378" h="21730" extrusionOk="0">
                <a:moveTo>
                  <a:pt x="1" y="1"/>
                </a:moveTo>
                <a:lnTo>
                  <a:pt x="1" y="21730"/>
                </a:lnTo>
                <a:lnTo>
                  <a:pt x="65378" y="21730"/>
                </a:lnTo>
                <a:lnTo>
                  <a:pt x="653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8" name="Google Shape;658;p39"/>
          <p:cNvSpPr/>
          <p:nvPr/>
        </p:nvSpPr>
        <p:spPr>
          <a:xfrm rot="5400000">
            <a:off x="6516450" y="2121387"/>
            <a:ext cx="543000" cy="3797400"/>
          </a:xfrm>
          <a:prstGeom prst="round2SameRect">
            <a:avLst>
              <a:gd name="adj1" fmla="val 50000"/>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59" name="Google Shape;659;p39"/>
          <p:cNvSpPr/>
          <p:nvPr/>
        </p:nvSpPr>
        <p:spPr>
          <a:xfrm rot="5400000">
            <a:off x="6516600" y="-321475"/>
            <a:ext cx="543000" cy="37974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60" name="Google Shape;660;p39"/>
          <p:cNvSpPr/>
          <p:nvPr/>
        </p:nvSpPr>
        <p:spPr>
          <a:xfrm>
            <a:off x="2647950" y="1665074"/>
            <a:ext cx="1769619" cy="423789"/>
          </a:xfrm>
          <a:custGeom>
            <a:avLst/>
            <a:gdLst/>
            <a:ahLst/>
            <a:cxnLst/>
            <a:rect l="l" t="t" r="r" b="b"/>
            <a:pathLst>
              <a:path w="65378" h="21730" extrusionOk="0">
                <a:moveTo>
                  <a:pt x="1" y="0"/>
                </a:moveTo>
                <a:lnTo>
                  <a:pt x="1" y="21729"/>
                </a:lnTo>
                <a:lnTo>
                  <a:pt x="65378" y="21729"/>
                </a:lnTo>
                <a:lnTo>
                  <a:pt x="653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61" name="Google Shape;661;p39"/>
          <p:cNvSpPr/>
          <p:nvPr/>
        </p:nvSpPr>
        <p:spPr>
          <a:xfrm rot="10800000" flipH="1">
            <a:off x="4411434" y="3508857"/>
            <a:ext cx="487809" cy="783105"/>
          </a:xfrm>
          <a:custGeom>
            <a:avLst/>
            <a:gdLst/>
            <a:ahLst/>
            <a:cxnLst/>
            <a:rect l="l" t="t" r="r" b="b"/>
            <a:pathLst>
              <a:path w="21131" h="37211" extrusionOk="0">
                <a:moveTo>
                  <a:pt x="0" y="17523"/>
                </a:moveTo>
                <a:lnTo>
                  <a:pt x="0" y="37211"/>
                </a:lnTo>
                <a:lnTo>
                  <a:pt x="21131" y="25357"/>
                </a:lnTo>
                <a:lnTo>
                  <a:pt x="21131" y="0"/>
                </a:lnTo>
                <a:close/>
              </a:path>
            </a:pathLst>
          </a:custGeom>
          <a:solidFill>
            <a:srgbClr val="103764"/>
          </a:solidFill>
          <a:ln>
            <a:noFill/>
          </a:ln>
        </p:spPr>
      </p:sp>
      <p:sp>
        <p:nvSpPr>
          <p:cNvPr id="662" name="Google Shape;662;p39"/>
          <p:cNvSpPr txBox="1"/>
          <p:nvPr/>
        </p:nvSpPr>
        <p:spPr>
          <a:xfrm>
            <a:off x="4922250" y="1306900"/>
            <a:ext cx="3667800" cy="5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100" b="1">
                <a:solidFill>
                  <a:srgbClr val="FFFFFF"/>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Considering Amazon follows both ETL and ELT approach, it was difficult to understand and explain it as a whole. </a:t>
            </a:r>
            <a:endParaRPr sz="1100" b="1">
              <a:solidFill>
                <a:srgbClr val="FFFFFF"/>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663" name="Google Shape;663;p39"/>
          <p:cNvSpPr txBox="1"/>
          <p:nvPr/>
        </p:nvSpPr>
        <p:spPr>
          <a:xfrm>
            <a:off x="2677213" y="1722900"/>
            <a:ext cx="1711200" cy="3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Data Warehouse</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664" name="Google Shape;664;p39"/>
          <p:cNvSpPr txBox="1"/>
          <p:nvPr/>
        </p:nvSpPr>
        <p:spPr>
          <a:xfrm>
            <a:off x="4899250" y="2041000"/>
            <a:ext cx="3690900" cy="48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r>
              <a:rPr lang="en-GB" sz="1100" b="1">
                <a:solidFill>
                  <a:schemeClr val="lt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handles a massive volume of data, and designing a scalable data warehousing solution requires careful consideration of all aspects. </a:t>
            </a:r>
            <a:endParaRPr sz="1100" b="1">
              <a:solidFill>
                <a:schemeClr val="lt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r" rtl="0">
              <a:spcBef>
                <a:spcPts val="0"/>
              </a:spcBef>
              <a:spcAft>
                <a:spcPts val="0"/>
              </a:spcAft>
              <a:buNone/>
            </a:pPr>
            <a:r>
              <a:rPr lang="en-GB" sz="1200">
                <a:solidFill>
                  <a:srgbClr val="FFFFFF"/>
                </a:solidFill>
                <a:latin typeface="Roboto" panose="02000000000000000000"/>
                <a:ea typeface="Roboto" panose="02000000000000000000"/>
                <a:cs typeface="Roboto" panose="02000000000000000000"/>
                <a:sym typeface="Roboto" panose="02000000000000000000"/>
              </a:rPr>
              <a:t> </a:t>
            </a:r>
            <a:endParaRPr sz="1200">
              <a:solidFill>
                <a:srgbClr val="FFFFFF"/>
              </a:solidFill>
              <a:latin typeface="Roboto" panose="02000000000000000000"/>
              <a:ea typeface="Roboto" panose="02000000000000000000"/>
              <a:cs typeface="Roboto" panose="02000000000000000000"/>
              <a:sym typeface="Roboto" panose="02000000000000000000"/>
            </a:endParaRPr>
          </a:p>
        </p:txBody>
      </p:sp>
      <p:sp>
        <p:nvSpPr>
          <p:cNvPr id="665" name="Google Shape;665;p39"/>
          <p:cNvSpPr txBox="1"/>
          <p:nvPr/>
        </p:nvSpPr>
        <p:spPr>
          <a:xfrm>
            <a:off x="4922250" y="2592925"/>
            <a:ext cx="3513900" cy="54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200">
              <a:solidFill>
                <a:srgbClr val="FFFFFF"/>
              </a:solidFill>
              <a:latin typeface="Roboto" panose="02000000000000000000"/>
              <a:ea typeface="Roboto" panose="02000000000000000000"/>
              <a:cs typeface="Roboto" panose="02000000000000000000"/>
              <a:sym typeface="Roboto" panose="02000000000000000000"/>
            </a:endParaRPr>
          </a:p>
        </p:txBody>
      </p:sp>
      <p:sp>
        <p:nvSpPr>
          <p:cNvPr id="666" name="Google Shape;666;p39"/>
          <p:cNvSpPr txBox="1"/>
          <p:nvPr/>
        </p:nvSpPr>
        <p:spPr>
          <a:xfrm>
            <a:off x="2677213" y="2178338"/>
            <a:ext cx="1711200" cy="3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Scalability</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667" name="Google Shape;667;p39"/>
          <p:cNvSpPr txBox="1"/>
          <p:nvPr/>
        </p:nvSpPr>
        <p:spPr>
          <a:xfrm>
            <a:off x="2677295" y="2654038"/>
            <a:ext cx="1711200" cy="3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IT Infrastructure</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668" name="Google Shape;668;p39"/>
          <p:cNvSpPr txBox="1"/>
          <p:nvPr/>
        </p:nvSpPr>
        <p:spPr>
          <a:xfrm>
            <a:off x="2677175" y="3110063"/>
            <a:ext cx="1711200" cy="3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Dynamic Data</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669" name="Google Shape;669;p39"/>
          <p:cNvSpPr txBox="1"/>
          <p:nvPr/>
        </p:nvSpPr>
        <p:spPr>
          <a:xfrm>
            <a:off x="2677213" y="3566063"/>
            <a:ext cx="1711200" cy="30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FFFFFF"/>
                </a:solidFill>
                <a:latin typeface="Fira Sans Extra Condensed SemiBold"/>
                <a:ea typeface="Fira Sans Extra Condensed SemiBold"/>
                <a:cs typeface="Fira Sans Extra Condensed SemiBold"/>
                <a:sym typeface="Fira Sans Extra Condensed SemiBold"/>
              </a:rPr>
              <a:t>Complexity</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670" name="Google Shape;670;p39"/>
          <p:cNvSpPr txBox="1"/>
          <p:nvPr/>
        </p:nvSpPr>
        <p:spPr>
          <a:xfrm>
            <a:off x="4922125" y="3174325"/>
            <a:ext cx="3513900" cy="54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b="1">
                <a:solidFill>
                  <a:srgbClr val="FFFFFF"/>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Amazon’s advertising metrics can change over time. Creating a dashboard to accommodate these changes is crucial  </a:t>
            </a:r>
            <a:endParaRPr sz="1200" b="1">
              <a:solidFill>
                <a:srgbClr val="FFFFFF"/>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671" name="Google Shape;671;p39"/>
          <p:cNvSpPr txBox="1"/>
          <p:nvPr/>
        </p:nvSpPr>
        <p:spPr>
          <a:xfrm>
            <a:off x="4974075" y="3755725"/>
            <a:ext cx="3462000" cy="54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100" b="1">
                <a:solidFill>
                  <a:srgbClr val="FFFFFF"/>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Understanding and explaining Amazon's complex systems spanning e-commerce, cloud services, logistics, and more can be challenging.</a:t>
            </a:r>
            <a:endParaRPr sz="1100" b="1">
              <a:solidFill>
                <a:srgbClr val="FFFFFF"/>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672" name="Google Shape;672;p39"/>
          <p:cNvSpPr txBox="1"/>
          <p:nvPr/>
        </p:nvSpPr>
        <p:spPr>
          <a:xfrm>
            <a:off x="783188" y="2983938"/>
            <a:ext cx="1711200" cy="54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900">
                <a:solidFill>
                  <a:schemeClr val="lt1"/>
                </a:solidFill>
                <a:latin typeface="Fira Sans Extra Condensed SemiBold"/>
                <a:ea typeface="Fira Sans Extra Condensed SemiBold"/>
                <a:cs typeface="Fira Sans Extra Condensed SemiBold"/>
                <a:sym typeface="Fira Sans Extra Condensed SemiBold"/>
              </a:rPr>
              <a:t>Conclusion</a:t>
            </a:r>
            <a:endParaRPr sz="1900">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673" name="Google Shape;673;p39"/>
          <p:cNvGrpSpPr/>
          <p:nvPr/>
        </p:nvGrpSpPr>
        <p:grpSpPr>
          <a:xfrm>
            <a:off x="1299955" y="2188908"/>
            <a:ext cx="713818" cy="783103"/>
            <a:chOff x="5049725" y="1435050"/>
            <a:chExt cx="486550" cy="481850"/>
          </a:xfrm>
        </p:grpSpPr>
        <p:sp>
          <p:nvSpPr>
            <p:cNvPr id="674" name="Google Shape;674;p3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75" name="Google Shape;675;p3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76" name="Google Shape;676;p3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677" name="Google Shape;677;p3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678" name="Google Shape;678;p39"/>
          <p:cNvSpPr txBox="1"/>
          <p:nvPr/>
        </p:nvSpPr>
        <p:spPr>
          <a:xfrm>
            <a:off x="4918500" y="2650850"/>
            <a:ext cx="3690900" cy="481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sz="1100" b="1">
                <a:solidFill>
                  <a:schemeClr val="lt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Due to the advanced tech and new terminologies under hardware IT infrastructure, it was difficult to define  it. </a:t>
            </a:r>
            <a:endParaRPr sz="1100" b="1">
              <a:solidFill>
                <a:schemeClr val="lt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r" rtl="0">
              <a:spcBef>
                <a:spcPts val="0"/>
              </a:spcBef>
              <a:spcAft>
                <a:spcPts val="0"/>
              </a:spcAft>
              <a:buNone/>
            </a:pPr>
            <a:r>
              <a:rPr lang="en-GB" sz="1200">
                <a:solidFill>
                  <a:srgbClr val="FFFFFF"/>
                </a:solidFill>
                <a:latin typeface="Roboto" panose="02000000000000000000"/>
                <a:ea typeface="Roboto" panose="02000000000000000000"/>
                <a:cs typeface="Roboto" panose="02000000000000000000"/>
                <a:sym typeface="Roboto" panose="02000000000000000000"/>
              </a:rPr>
              <a:t> </a:t>
            </a:r>
            <a:endParaRPr sz="1200">
              <a:solidFill>
                <a:srgbClr val="FFFFFF"/>
              </a:solidFill>
              <a:latin typeface="Roboto" panose="02000000000000000000"/>
              <a:ea typeface="Roboto" panose="02000000000000000000"/>
              <a:cs typeface="Roboto" panose="02000000000000000000"/>
              <a:sym typeface="Roboto" panose="02000000000000000000"/>
            </a:endParaRPr>
          </a:p>
        </p:txBody>
      </p:sp>
      <p:sp>
        <p:nvSpPr>
          <p:cNvPr id="679" name="Google Shape;679;p39"/>
          <p:cNvSpPr txBox="1"/>
          <p:nvPr/>
        </p:nvSpPr>
        <p:spPr>
          <a:xfrm>
            <a:off x="4409875" y="1571824"/>
            <a:ext cx="45216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40"/>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dk1"/>
                </a:solidFill>
              </a:rPr>
              <a:t>References</a:t>
            </a:r>
            <a:endParaRPr b="1">
              <a:solidFill>
                <a:schemeClr val="dk1"/>
              </a:solidFill>
            </a:endParaRPr>
          </a:p>
          <a:p>
            <a:pPr marL="0" lvl="0" indent="0" algn="ctr" rtl="0">
              <a:spcBef>
                <a:spcPts val="0"/>
              </a:spcBef>
              <a:spcAft>
                <a:spcPts val="0"/>
              </a:spcAft>
              <a:buNone/>
            </a:pPr>
            <a:endParaRPr>
              <a:solidFill>
                <a:schemeClr val="dk1"/>
              </a:solidFill>
            </a:endParaRPr>
          </a:p>
          <a:p>
            <a:pPr marL="0" lvl="0" indent="0" algn="ctr" rtl="0">
              <a:spcBef>
                <a:spcPts val="0"/>
              </a:spcBef>
              <a:spcAft>
                <a:spcPts val="0"/>
              </a:spcAft>
              <a:buNone/>
            </a:pPr>
            <a:endParaRPr>
              <a:solidFill>
                <a:schemeClr val="dk1"/>
              </a:solidFill>
            </a:endParaRPr>
          </a:p>
        </p:txBody>
      </p:sp>
      <p:sp>
        <p:nvSpPr>
          <p:cNvPr id="685" name="Google Shape;685;p40"/>
          <p:cNvSpPr txBox="1"/>
          <p:nvPr/>
        </p:nvSpPr>
        <p:spPr>
          <a:xfrm rot="-5400000">
            <a:off x="306313" y="4062519"/>
            <a:ext cx="991500" cy="34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100">
                <a:solidFill>
                  <a:srgbClr val="FFFFFF"/>
                </a:solidFill>
                <a:latin typeface="Fira Sans Extra Condensed SemiBold"/>
                <a:ea typeface="Fira Sans Extra Condensed SemiBold"/>
                <a:cs typeface="Fira Sans Extra Condensed SemiBold"/>
                <a:sym typeface="Fira Sans Extra Condensed SemiBold"/>
              </a:rPr>
              <a:t>90%</a:t>
            </a:r>
            <a:endParaRPr sz="21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686" name="Google Shape;686;p40"/>
          <p:cNvSpPr txBox="1"/>
          <p:nvPr/>
        </p:nvSpPr>
        <p:spPr>
          <a:xfrm rot="-5400000">
            <a:off x="996470" y="4062740"/>
            <a:ext cx="991500" cy="34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100">
                <a:solidFill>
                  <a:srgbClr val="FFFFFF"/>
                </a:solidFill>
                <a:latin typeface="Fira Sans Extra Condensed SemiBold"/>
                <a:ea typeface="Fira Sans Extra Condensed SemiBold"/>
                <a:cs typeface="Fira Sans Extra Condensed SemiBold"/>
                <a:sym typeface="Fira Sans Extra Condensed SemiBold"/>
              </a:rPr>
              <a:t>70%</a:t>
            </a:r>
            <a:endParaRPr sz="21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687" name="Google Shape;687;p40"/>
          <p:cNvSpPr txBox="1"/>
          <p:nvPr/>
        </p:nvSpPr>
        <p:spPr>
          <a:xfrm rot="-5400000">
            <a:off x="1686599" y="4062740"/>
            <a:ext cx="991500" cy="34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100">
                <a:solidFill>
                  <a:srgbClr val="FFFFFF"/>
                </a:solidFill>
                <a:latin typeface="Fira Sans Extra Condensed SemiBold"/>
                <a:ea typeface="Fira Sans Extra Condensed SemiBold"/>
                <a:cs typeface="Fira Sans Extra Condensed SemiBold"/>
                <a:sym typeface="Fira Sans Extra Condensed SemiBold"/>
              </a:rPr>
              <a:t>40%</a:t>
            </a:r>
            <a:endParaRPr sz="21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688" name="Google Shape;688;p40"/>
          <p:cNvSpPr/>
          <p:nvPr/>
        </p:nvSpPr>
        <p:spPr>
          <a:xfrm>
            <a:off x="3356524" y="2859841"/>
            <a:ext cx="365764" cy="353563"/>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89" name="Google Shape;689;p40"/>
          <p:cNvGrpSpPr/>
          <p:nvPr/>
        </p:nvGrpSpPr>
        <p:grpSpPr>
          <a:xfrm>
            <a:off x="3356523" y="4169093"/>
            <a:ext cx="365754" cy="365752"/>
            <a:chOff x="-4932650" y="2046625"/>
            <a:chExt cx="293025" cy="291250"/>
          </a:xfrm>
        </p:grpSpPr>
        <p:sp>
          <p:nvSpPr>
            <p:cNvPr id="690" name="Google Shape;690;p4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4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2" name="Google Shape;692;p40"/>
          <p:cNvSpPr txBox="1"/>
          <p:nvPr/>
        </p:nvSpPr>
        <p:spPr>
          <a:xfrm>
            <a:off x="56675" y="581425"/>
            <a:ext cx="9087300" cy="51564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Amazon (2022). Facts. [online] About Amazon. Available at: </a:t>
            </a:r>
            <a:r>
              <a:rPr lang="en-GB" sz="1100" u="sng">
                <a:solidFill>
                  <a:schemeClr val="hlink"/>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hlinkClick r:id="rId1"/>
              </a:rPr>
              <a:t>https://www.aboutamazon.com/facts</a:t>
            </a:r>
            <a:r>
              <a:rPr lang="en-GB"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a:t>
            </a:r>
            <a:endParaRPr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0"/>
              </a:spcAft>
              <a:buClr>
                <a:schemeClr val="dk1"/>
              </a:buClr>
              <a:buSzPts val="1100"/>
              <a:buFont typeface="Arial" panose="020B0604020202020204"/>
              <a:buNone/>
            </a:pP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Web Services, Inc. (n.d.). </a:t>
            </a:r>
            <a:r>
              <a:rPr lang="en-GB" sz="1100" i="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ETL vs. ELT - Comparing Data-Processing Approaches - AWS</a:t>
            </a: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 [online] Available at: https://aws.amazon.com/compare/the-difference-between-etl-and-elt/.</a:t>
            </a:r>
            <a:endParaRPr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0"/>
              </a:spcAft>
              <a:buClr>
                <a:schemeClr val="dk1"/>
              </a:buClr>
              <a:buSzPts val="1100"/>
              <a:buFont typeface="Arial" panose="020B0604020202020204"/>
              <a:buNone/>
            </a:pP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aws.amazon.com. (2021). </a:t>
            </a:r>
            <a:r>
              <a:rPr lang="en-GB" sz="1100" i="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Hybrid Cloud Architectures Using Self-hosted Apache Kafka and AWS Glue | AWS Architecture Blog</a:t>
            </a: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 [online] Available at: </a:t>
            </a:r>
            <a:r>
              <a:rPr lang="en-GB" sz="1100" u="sng">
                <a:solidFill>
                  <a:schemeClr val="hlink"/>
                </a:solidFill>
                <a:latin typeface="Fira Sans Extra Condensed" panose="020B0503050000020004"/>
                <a:ea typeface="Fira Sans Extra Condensed" panose="020B0503050000020004"/>
                <a:cs typeface="Fira Sans Extra Condensed" panose="020B0503050000020004"/>
                <a:sym typeface="Fira Sans Extra Condensed" panose="020B0503050000020004"/>
                <a:hlinkClick r:id="rId2"/>
              </a:rPr>
              <a:t>https://aws.amazon.com/blogs/architecture/hybrid-cloud-architectures-using-self-hosted-apache-kafka-and-aws-glue/</a:t>
            </a: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t>
            </a:r>
            <a:endParaRPr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0"/>
              </a:spcAft>
              <a:buClr>
                <a:schemeClr val="dk1"/>
              </a:buClr>
              <a:buSzPts val="1100"/>
              <a:buFont typeface="Arial" panose="020B0604020202020204"/>
              <a:buNone/>
            </a:pPr>
            <a:r>
              <a:rPr lang="en-GB"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Barney, N. (n.d.). </a:t>
            </a:r>
            <a:r>
              <a:rPr lang="en-GB" sz="1100" i="1">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What is AWS (Amazon Web Services) and How Does it Work?</a:t>
            </a:r>
            <a:r>
              <a:rPr lang="en-GB"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 [online] SearchAWS. Available at: https://www.techtarget.com/searchaws/definition/Amazon-Web-Services#:~:text=AWS%20(Amazon%20Web%20Services)%20is.</a:t>
            </a:r>
            <a:endParaRPr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0"/>
              </a:spcAft>
              <a:buClr>
                <a:schemeClr val="dk1"/>
              </a:buClr>
              <a:buSzPts val="1100"/>
              <a:buFont typeface="Arial" panose="020B0604020202020204"/>
              <a:buNone/>
            </a:pP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Best Practices for Leveraging Amazon Redshift and dbt</a:t>
            </a:r>
            <a:r>
              <a:rPr lang="en-GB" sz="1100" baseline="300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TM</a:t>
            </a: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 (n.d.). Available at: </a:t>
            </a:r>
            <a:r>
              <a:rPr lang="en-GB" sz="1100" u="sng">
                <a:solidFill>
                  <a:schemeClr val="hlink"/>
                </a:solidFill>
                <a:latin typeface="Fira Sans Extra Condensed" panose="020B0503050000020004"/>
                <a:ea typeface="Fira Sans Extra Condensed" panose="020B0503050000020004"/>
                <a:cs typeface="Fira Sans Extra Condensed" panose="020B0503050000020004"/>
                <a:sym typeface="Fira Sans Extra Condensed" panose="020B0503050000020004"/>
                <a:hlinkClick r:id="rId3"/>
              </a:rPr>
              <a:t>https://d1.awsstatic.com/products/Redshift/Amazon-Redshift-dBT-Best-Practice_paper.pdf</a:t>
            </a: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t>
            </a:r>
            <a:endParaRPr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0"/>
              </a:spcAft>
              <a:buClr>
                <a:schemeClr val="dk1"/>
              </a:buClr>
              <a:buSzPts val="1100"/>
              <a:buFont typeface="Arial" panose="020B0604020202020204"/>
              <a:buNone/>
            </a:pPr>
            <a:r>
              <a:rPr lang="en-GB"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Forbes (2021). </a:t>
            </a:r>
            <a:r>
              <a:rPr lang="en-GB" sz="1100" i="1">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Amazon Web Services BrandVoice: Predicting The Future Of Demand: How Amazon Is Reinventing Forecasting With Machine Learning</a:t>
            </a:r>
            <a:r>
              <a:rPr lang="en-GB"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 [online] Forbes. Available at: https://www.forbes.com/sites/amazonwebservices/2021/12/03/predicting-the-future-of-demand-how-amazon-is-reinventing-forecasting-with-machine-learning/?sh=540102e21b6b [Accessed 2 Jun. 2023].</a:t>
            </a:r>
            <a:endParaRPr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0"/>
              </a:spcAft>
              <a:buClr>
                <a:schemeClr val="dk1"/>
              </a:buClr>
              <a:buSzPts val="1100"/>
              <a:buFont typeface="Arial" panose="020B0604020202020204"/>
              <a:buNone/>
            </a:pPr>
            <a:r>
              <a:rPr lang="en-GB"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Gartner. (2015). </a:t>
            </a:r>
            <a:r>
              <a:rPr lang="en-GB" sz="1100" i="1">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ITScore Overview for BI and Analytics</a:t>
            </a:r>
            <a:r>
              <a:rPr lang="en-GB"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 [online] Available at: </a:t>
            </a:r>
            <a:r>
              <a:rPr lang="en-GB" sz="1100" u="sng">
                <a:solidFill>
                  <a:schemeClr val="hlink"/>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hlinkClick r:id="rId4"/>
              </a:rPr>
              <a:t>https://www.gartner.com/en/documents/3136418</a:t>
            </a:r>
            <a:r>
              <a:rPr lang="en-GB"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a:t>
            </a:r>
            <a:endParaRPr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0"/>
              </a:spcAft>
              <a:buClr>
                <a:schemeClr val="dk1"/>
              </a:buClr>
              <a:buSzPts val="1100"/>
              <a:buFont typeface="Arial" panose="020B0604020202020204"/>
              <a:buNone/>
            </a:pPr>
            <a:endParaRPr sz="11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1200"/>
              </a:spcAft>
              <a:buClr>
                <a:schemeClr val="dk1"/>
              </a:buClr>
              <a:buSzPts val="1100"/>
              <a:buFont typeface="Arial" panose="020B0604020202020204"/>
              <a:buNone/>
            </a:pPr>
            <a:r>
              <a:rPr lang="en-GB" sz="1200">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Gartner. (2015). </a:t>
            </a:r>
            <a:r>
              <a:rPr lang="en-GB" sz="1200" i="1">
                <a:solidFill>
                  <a:schemeClr val="dk1"/>
                </a:solidFill>
                <a:highlight>
                  <a:srgbClr val="FFFFFF"/>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ITScore Overvie</a:t>
            </a:r>
            <a:endParaRPr sz="1100">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41"/>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dk1"/>
                </a:solidFill>
              </a:rPr>
              <a:t>References</a:t>
            </a:r>
            <a:endParaRPr b="1">
              <a:solidFill>
                <a:schemeClr val="dk1"/>
              </a:solidFill>
            </a:endParaRPr>
          </a:p>
          <a:p>
            <a:pPr marL="0" lvl="0" indent="0" algn="ctr" rtl="0">
              <a:spcBef>
                <a:spcPts val="0"/>
              </a:spcBef>
              <a:spcAft>
                <a:spcPts val="0"/>
              </a:spcAft>
              <a:buNone/>
            </a:pPr>
            <a:endParaRPr>
              <a:solidFill>
                <a:schemeClr val="dk1"/>
              </a:solidFill>
            </a:endParaRPr>
          </a:p>
          <a:p>
            <a:pPr marL="0" lvl="0" indent="0" algn="ctr" rtl="0">
              <a:spcBef>
                <a:spcPts val="0"/>
              </a:spcBef>
              <a:spcAft>
                <a:spcPts val="0"/>
              </a:spcAft>
              <a:buNone/>
            </a:pPr>
            <a:endParaRPr>
              <a:solidFill>
                <a:schemeClr val="dk1"/>
              </a:solidFill>
            </a:endParaRPr>
          </a:p>
        </p:txBody>
      </p:sp>
      <p:sp>
        <p:nvSpPr>
          <p:cNvPr id="698" name="Google Shape;698;p41"/>
          <p:cNvSpPr txBox="1"/>
          <p:nvPr/>
        </p:nvSpPr>
        <p:spPr>
          <a:xfrm rot="-5400000">
            <a:off x="306313" y="4062519"/>
            <a:ext cx="991500" cy="34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100">
                <a:solidFill>
                  <a:srgbClr val="FFFFFF"/>
                </a:solidFill>
                <a:latin typeface="Fira Sans Extra Condensed SemiBold"/>
                <a:ea typeface="Fira Sans Extra Condensed SemiBold"/>
                <a:cs typeface="Fira Sans Extra Condensed SemiBold"/>
                <a:sym typeface="Fira Sans Extra Condensed SemiBold"/>
              </a:rPr>
              <a:t>90%</a:t>
            </a:r>
            <a:endParaRPr sz="21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699" name="Google Shape;699;p41"/>
          <p:cNvSpPr txBox="1"/>
          <p:nvPr/>
        </p:nvSpPr>
        <p:spPr>
          <a:xfrm rot="-5400000">
            <a:off x="996470" y="4062740"/>
            <a:ext cx="991500" cy="34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100">
                <a:solidFill>
                  <a:srgbClr val="FFFFFF"/>
                </a:solidFill>
                <a:latin typeface="Fira Sans Extra Condensed SemiBold"/>
                <a:ea typeface="Fira Sans Extra Condensed SemiBold"/>
                <a:cs typeface="Fira Sans Extra Condensed SemiBold"/>
                <a:sym typeface="Fira Sans Extra Condensed SemiBold"/>
              </a:rPr>
              <a:t>70%</a:t>
            </a:r>
            <a:endParaRPr sz="21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700" name="Google Shape;700;p41"/>
          <p:cNvSpPr txBox="1"/>
          <p:nvPr/>
        </p:nvSpPr>
        <p:spPr>
          <a:xfrm rot="-5400000">
            <a:off x="1686599" y="4062740"/>
            <a:ext cx="991500" cy="34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100">
                <a:solidFill>
                  <a:srgbClr val="FFFFFF"/>
                </a:solidFill>
                <a:latin typeface="Fira Sans Extra Condensed SemiBold"/>
                <a:ea typeface="Fira Sans Extra Condensed SemiBold"/>
                <a:cs typeface="Fira Sans Extra Condensed SemiBold"/>
                <a:sym typeface="Fira Sans Extra Condensed SemiBold"/>
              </a:rPr>
              <a:t>40%</a:t>
            </a:r>
            <a:endParaRPr sz="21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701" name="Google Shape;701;p41"/>
          <p:cNvSpPr/>
          <p:nvPr/>
        </p:nvSpPr>
        <p:spPr>
          <a:xfrm>
            <a:off x="3356524" y="2859841"/>
            <a:ext cx="365764" cy="353563"/>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2" name="Google Shape;702;p41"/>
          <p:cNvGrpSpPr/>
          <p:nvPr/>
        </p:nvGrpSpPr>
        <p:grpSpPr>
          <a:xfrm>
            <a:off x="3356523" y="4169093"/>
            <a:ext cx="365754" cy="365752"/>
            <a:chOff x="-4932650" y="2046625"/>
            <a:chExt cx="293025" cy="291250"/>
          </a:xfrm>
        </p:grpSpPr>
        <p:sp>
          <p:nvSpPr>
            <p:cNvPr id="703" name="Google Shape;703;p4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4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05" name="Google Shape;705;p41"/>
          <p:cNvSpPr txBox="1"/>
          <p:nvPr/>
        </p:nvSpPr>
        <p:spPr>
          <a:xfrm>
            <a:off x="0" y="892975"/>
            <a:ext cx="7477200" cy="24396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GeneAka (2022). </a:t>
            </a:r>
            <a:r>
              <a:rPr lang="en-GB" sz="1100" i="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Build a modern data architecture on AWS with Amazon AppFlow, AWS Lake Formation, and Amazon Redshift: Part 2</a:t>
            </a:r>
            <a:r>
              <a:rPr lang="en-GB"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 [online] Global Intelligence and Insight Platform: IT Innovation, ETF Investment. Available at: https://genesis-aka.net/information-technology/professional/2022/02/08/build-a-modern-data-architecture-on-aws-with-amazon-appflow-aws-lake-formation-and-amazon-redshift-part-2/ [Accessed 2 Jun. 2023].</a:t>
            </a:r>
            <a:endParaRPr sz="11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0"/>
              </a:spcAft>
              <a:buNone/>
            </a:pPr>
            <a:r>
              <a:rPr lang="en-GB" sz="1100">
                <a:solidFill>
                  <a:schemeClr val="dk1"/>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Spicer, T. (2023). </a:t>
            </a:r>
            <a:r>
              <a:rPr lang="en-GB" sz="1100" i="1">
                <a:solidFill>
                  <a:schemeClr val="dk1"/>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Tableau Ecommerce: 5 Tips For Building Dashboards</a:t>
            </a:r>
            <a:r>
              <a:rPr lang="en-GB" sz="1100">
                <a:solidFill>
                  <a:schemeClr val="dk1"/>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 [online] Medium. Available at: https://blog.openbridge.com/tableau-ecommerce-5-tips-for-building-dashboards-e85f07fa0ef8 [Accessed 2 Jun. 2023].</a:t>
            </a:r>
            <a:endParaRPr sz="1100">
              <a:solidFill>
                <a:schemeClr val="dk1"/>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150000"/>
              </a:lnSpc>
              <a:spcBef>
                <a:spcPts val="1200"/>
              </a:spcBef>
              <a:spcAft>
                <a:spcPts val="1200"/>
              </a:spcAft>
              <a:buNone/>
            </a:pPr>
            <a:r>
              <a:rPr lang="en-GB" sz="1100">
                <a:solidFill>
                  <a:schemeClr val="dk1"/>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W, J. (2023). </a:t>
            </a:r>
            <a:r>
              <a:rPr lang="en-GB" sz="1100" i="1">
                <a:solidFill>
                  <a:schemeClr val="dk1"/>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Sales Metrics Analysis</a:t>
            </a:r>
            <a:r>
              <a:rPr lang="en-GB" sz="1100">
                <a:solidFill>
                  <a:schemeClr val="dk1"/>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 [online] Tableau.com. Available at: https://public.tableau.com/app/profile/jayshree.wasnik/viz/SalesMetricsAnalysis_0/SalesMetricsAnalysis [Accessed 2 Jun. 2023].</a:t>
            </a:r>
            <a:endParaRPr lang="en-GB" sz="1100">
              <a:solidFill>
                <a:schemeClr val="dk1"/>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title"/>
          </p:nvPr>
        </p:nvSpPr>
        <p:spPr>
          <a:xfrm>
            <a:off x="457200" y="44500"/>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Modified Dashboard</a:t>
            </a:r>
            <a:endParaRPr b="1"/>
          </a:p>
        </p:txBody>
      </p:sp>
      <p:pic>
        <p:nvPicPr>
          <p:cNvPr id="117" name="Google Shape;117;p17"/>
          <p:cNvPicPr preferRelativeResize="0"/>
          <p:nvPr/>
        </p:nvPicPr>
        <p:blipFill>
          <a:blip r:embed="rId1"/>
          <a:stretch>
            <a:fillRect/>
          </a:stretch>
        </p:blipFill>
        <p:spPr>
          <a:xfrm>
            <a:off x="8104975" y="740477"/>
            <a:ext cx="1039025" cy="1378285"/>
          </a:xfrm>
          <a:prstGeom prst="rect">
            <a:avLst/>
          </a:prstGeom>
          <a:noFill/>
          <a:ln>
            <a:noFill/>
          </a:ln>
        </p:spPr>
      </p:pic>
      <p:pic>
        <p:nvPicPr>
          <p:cNvPr id="118" name="Google Shape;118;p17"/>
          <p:cNvPicPr preferRelativeResize="0"/>
          <p:nvPr/>
        </p:nvPicPr>
        <p:blipFill>
          <a:blip r:embed="rId2"/>
          <a:stretch>
            <a:fillRect/>
          </a:stretch>
        </p:blipFill>
        <p:spPr>
          <a:xfrm>
            <a:off x="8104975" y="2194975"/>
            <a:ext cx="933275" cy="951575"/>
          </a:xfrm>
          <a:prstGeom prst="rect">
            <a:avLst/>
          </a:prstGeom>
          <a:noFill/>
          <a:ln>
            <a:noFill/>
          </a:ln>
        </p:spPr>
      </p:pic>
      <p:pic>
        <p:nvPicPr>
          <p:cNvPr id="119" name="Google Shape;119;p17"/>
          <p:cNvPicPr preferRelativeResize="0"/>
          <p:nvPr/>
        </p:nvPicPr>
        <p:blipFill>
          <a:blip r:embed="rId3"/>
          <a:stretch>
            <a:fillRect/>
          </a:stretch>
        </p:blipFill>
        <p:spPr>
          <a:xfrm>
            <a:off x="7324101" y="818913"/>
            <a:ext cx="840375" cy="364812"/>
          </a:xfrm>
          <a:prstGeom prst="rect">
            <a:avLst/>
          </a:prstGeom>
          <a:noFill/>
          <a:ln>
            <a:noFill/>
          </a:ln>
        </p:spPr>
      </p:pic>
      <p:pic>
        <p:nvPicPr>
          <p:cNvPr id="120" name="Google Shape;120;p17"/>
          <p:cNvPicPr preferRelativeResize="0"/>
          <p:nvPr/>
        </p:nvPicPr>
        <p:blipFill>
          <a:blip r:embed="rId4"/>
          <a:stretch>
            <a:fillRect/>
          </a:stretch>
        </p:blipFill>
        <p:spPr>
          <a:xfrm>
            <a:off x="7324100" y="44500"/>
            <a:ext cx="1775825" cy="695975"/>
          </a:xfrm>
          <a:prstGeom prst="rect">
            <a:avLst/>
          </a:prstGeom>
          <a:noFill/>
          <a:ln>
            <a:noFill/>
          </a:ln>
        </p:spPr>
      </p:pic>
      <p:pic>
        <p:nvPicPr>
          <p:cNvPr id="121" name="Google Shape;121;p17"/>
          <p:cNvPicPr preferRelativeResize="0"/>
          <p:nvPr/>
        </p:nvPicPr>
        <p:blipFill>
          <a:blip r:embed="rId5"/>
          <a:stretch>
            <a:fillRect/>
          </a:stretch>
        </p:blipFill>
        <p:spPr>
          <a:xfrm>
            <a:off x="7259850" y="1289309"/>
            <a:ext cx="933275" cy="356841"/>
          </a:xfrm>
          <a:prstGeom prst="rect">
            <a:avLst/>
          </a:prstGeom>
          <a:noFill/>
          <a:ln>
            <a:noFill/>
          </a:ln>
        </p:spPr>
      </p:pic>
      <p:pic>
        <p:nvPicPr>
          <p:cNvPr id="122" name="Google Shape;122;p17"/>
          <p:cNvPicPr preferRelativeResize="0"/>
          <p:nvPr/>
        </p:nvPicPr>
        <p:blipFill>
          <a:blip r:embed="rId6"/>
          <a:stretch>
            <a:fillRect/>
          </a:stretch>
        </p:blipFill>
        <p:spPr>
          <a:xfrm>
            <a:off x="128475" y="593625"/>
            <a:ext cx="7131373" cy="4467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8"/>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p>
        </p:txBody>
      </p:sp>
      <p:pic>
        <p:nvPicPr>
          <p:cNvPr id="128" name="Google Shape;128;p18"/>
          <p:cNvPicPr preferRelativeResize="0"/>
          <p:nvPr/>
        </p:nvPicPr>
        <p:blipFill>
          <a:blip r:embed="rId1"/>
          <a:stretch>
            <a:fillRect/>
          </a:stretch>
        </p:blipFill>
        <p:spPr>
          <a:xfrm>
            <a:off x="79800" y="60500"/>
            <a:ext cx="9144000" cy="5083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9"/>
          <p:cNvSpPr/>
          <p:nvPr/>
        </p:nvSpPr>
        <p:spPr>
          <a:xfrm rot="10800000">
            <a:off x="457200" y="2114017"/>
            <a:ext cx="4613400" cy="754500"/>
          </a:xfrm>
          <a:prstGeom prst="rect">
            <a:avLst/>
          </a:prstGeom>
          <a:gradFill>
            <a:gsLst>
              <a:gs pos="0">
                <a:srgbClr val="EFEFEF"/>
              </a:gs>
              <a:gs pos="64000">
                <a:srgbClr val="F3F3F3"/>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19"/>
          <p:cNvSpPr/>
          <p:nvPr/>
        </p:nvSpPr>
        <p:spPr>
          <a:xfrm>
            <a:off x="4073650" y="1259075"/>
            <a:ext cx="4613400" cy="754500"/>
          </a:xfrm>
          <a:prstGeom prst="rect">
            <a:avLst/>
          </a:prstGeom>
          <a:gradFill>
            <a:gsLst>
              <a:gs pos="0">
                <a:srgbClr val="EFEFEF"/>
              </a:gs>
              <a:gs pos="64000">
                <a:srgbClr val="F3F3F3"/>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9"/>
          <p:cNvSpPr txBox="1">
            <a:spLocks noGrp="1"/>
          </p:cNvSpPr>
          <p:nvPr>
            <p:ph type="title"/>
          </p:nvPr>
        </p:nvSpPr>
        <p:spPr>
          <a:xfrm>
            <a:off x="457200" y="411475"/>
            <a:ext cx="8229600" cy="48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b="1">
                <a:solidFill>
                  <a:schemeClr val="dk1"/>
                </a:solidFill>
              </a:rPr>
              <a:t>2.About Amazon.com,Inc</a:t>
            </a:r>
            <a:endParaRPr b="1">
              <a:solidFill>
                <a:schemeClr val="dk1"/>
              </a:solidFill>
            </a:endParaRPr>
          </a:p>
          <a:p>
            <a:pPr marL="0" lvl="0" indent="0" algn="ctr" rtl="0">
              <a:spcBef>
                <a:spcPts val="0"/>
              </a:spcBef>
              <a:spcAft>
                <a:spcPts val="0"/>
              </a:spcAft>
              <a:buClr>
                <a:schemeClr val="dk1"/>
              </a:buClr>
              <a:buSzPts val="1100"/>
              <a:buFont typeface="Arial" panose="020B0604020202020204"/>
              <a:buNone/>
            </a:pPr>
            <a:endParaRPr>
              <a:solidFill>
                <a:schemeClr val="dk1"/>
              </a:solidFill>
            </a:endParaRPr>
          </a:p>
          <a:p>
            <a:pPr marL="0" lvl="0" indent="0" algn="ctr" rtl="0">
              <a:spcBef>
                <a:spcPts val="0"/>
              </a:spcBef>
              <a:spcAft>
                <a:spcPts val="0"/>
              </a:spcAft>
              <a:buNone/>
            </a:pPr>
          </a:p>
        </p:txBody>
      </p:sp>
      <p:sp>
        <p:nvSpPr>
          <p:cNvPr id="136" name="Google Shape;136;p19"/>
          <p:cNvSpPr/>
          <p:nvPr/>
        </p:nvSpPr>
        <p:spPr>
          <a:xfrm rot="10800000">
            <a:off x="457200" y="3823900"/>
            <a:ext cx="4613400" cy="754500"/>
          </a:xfrm>
          <a:prstGeom prst="rect">
            <a:avLst/>
          </a:prstGeom>
          <a:gradFill>
            <a:gsLst>
              <a:gs pos="0">
                <a:srgbClr val="EFEFEF"/>
              </a:gs>
              <a:gs pos="64000">
                <a:srgbClr val="F3F3F3"/>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9"/>
          <p:cNvSpPr/>
          <p:nvPr/>
        </p:nvSpPr>
        <p:spPr>
          <a:xfrm>
            <a:off x="4073650" y="2968958"/>
            <a:ext cx="4613400" cy="754500"/>
          </a:xfrm>
          <a:prstGeom prst="rect">
            <a:avLst/>
          </a:prstGeom>
          <a:gradFill>
            <a:gsLst>
              <a:gs pos="0">
                <a:srgbClr val="EFEFEF"/>
              </a:gs>
              <a:gs pos="64000">
                <a:srgbClr val="F3F3F3"/>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9"/>
          <p:cNvSpPr/>
          <p:nvPr/>
        </p:nvSpPr>
        <p:spPr>
          <a:xfrm>
            <a:off x="3510437" y="1051947"/>
            <a:ext cx="1158785" cy="114932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19"/>
          <p:cNvSpPr/>
          <p:nvPr/>
        </p:nvSpPr>
        <p:spPr>
          <a:xfrm>
            <a:off x="4474780" y="1895549"/>
            <a:ext cx="1158785" cy="114932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19"/>
          <p:cNvSpPr/>
          <p:nvPr/>
        </p:nvSpPr>
        <p:spPr>
          <a:xfrm>
            <a:off x="3510437" y="2739152"/>
            <a:ext cx="1158785" cy="114932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19"/>
          <p:cNvSpPr/>
          <p:nvPr/>
        </p:nvSpPr>
        <p:spPr>
          <a:xfrm>
            <a:off x="4474780" y="3582754"/>
            <a:ext cx="1158785" cy="114932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19"/>
          <p:cNvSpPr txBox="1"/>
          <p:nvPr/>
        </p:nvSpPr>
        <p:spPr>
          <a:xfrm>
            <a:off x="5485800" y="1324975"/>
            <a:ext cx="2972400" cy="252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600" b="1">
              <a:solidFill>
                <a:schemeClr val="accent2"/>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43" name="Google Shape;143;p19"/>
          <p:cNvSpPr txBox="1"/>
          <p:nvPr/>
        </p:nvSpPr>
        <p:spPr>
          <a:xfrm>
            <a:off x="5940600" y="1324982"/>
            <a:ext cx="2517600" cy="62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Created in 1994 by Jeff Bezos, an American.</a:t>
            </a:r>
            <a:endParaRPr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r" rtl="0">
              <a:spcBef>
                <a:spcPts val="0"/>
              </a:spcBef>
              <a:spcAft>
                <a:spcPts val="0"/>
              </a:spcAft>
              <a:buNone/>
            </a:pPr>
            <a:endParaRPr sz="1200">
              <a:latin typeface="Roboto" panose="02000000000000000000"/>
              <a:ea typeface="Roboto" panose="02000000000000000000"/>
              <a:cs typeface="Roboto" panose="02000000000000000000"/>
              <a:sym typeface="Roboto" panose="02000000000000000000"/>
            </a:endParaRPr>
          </a:p>
        </p:txBody>
      </p:sp>
      <p:sp>
        <p:nvSpPr>
          <p:cNvPr id="144" name="Google Shape;144;p19"/>
          <p:cNvSpPr txBox="1"/>
          <p:nvPr/>
        </p:nvSpPr>
        <p:spPr>
          <a:xfrm>
            <a:off x="685800" y="2431216"/>
            <a:ext cx="2517600" cy="37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The business first dealt in books but now sells a variety of other consumer goods.</a:t>
            </a:r>
            <a:endParaRPr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spcBef>
                <a:spcPts val="0"/>
              </a:spcBef>
              <a:spcAft>
                <a:spcPts val="0"/>
              </a:spcAft>
              <a:buNone/>
            </a:pPr>
            <a:endParaRPr sz="1200">
              <a:latin typeface="Roboto" panose="02000000000000000000"/>
              <a:ea typeface="Roboto" panose="02000000000000000000"/>
              <a:cs typeface="Roboto" panose="02000000000000000000"/>
              <a:sym typeface="Roboto" panose="02000000000000000000"/>
            </a:endParaRPr>
          </a:p>
        </p:txBody>
      </p:sp>
      <p:sp>
        <p:nvSpPr>
          <p:cNvPr id="145" name="Google Shape;145;p19"/>
          <p:cNvSpPr txBox="1"/>
          <p:nvPr/>
        </p:nvSpPr>
        <p:spPr>
          <a:xfrm>
            <a:off x="5940600" y="3252342"/>
            <a:ext cx="2517600" cy="436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panose="020B0604020202020204"/>
              <a:buNone/>
            </a:pPr>
            <a:r>
              <a:rPr lang="en-GB"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is worth 1.26 Trillion USD thanks to its AWS, warehouses and cloud computing services</a:t>
            </a:r>
            <a:endParaRPr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r" rtl="0">
              <a:spcBef>
                <a:spcPts val="0"/>
              </a:spcBef>
              <a:spcAft>
                <a:spcPts val="0"/>
              </a:spcAft>
              <a:buNone/>
            </a:pPr>
            <a:endParaRPr sz="1200">
              <a:latin typeface="Roboto" panose="02000000000000000000"/>
              <a:ea typeface="Roboto" panose="02000000000000000000"/>
              <a:cs typeface="Roboto" panose="02000000000000000000"/>
              <a:sym typeface="Roboto" panose="02000000000000000000"/>
            </a:endParaRPr>
          </a:p>
        </p:txBody>
      </p:sp>
      <p:sp>
        <p:nvSpPr>
          <p:cNvPr id="146" name="Google Shape;146;p19"/>
          <p:cNvSpPr txBox="1"/>
          <p:nvPr/>
        </p:nvSpPr>
        <p:spPr>
          <a:xfrm>
            <a:off x="544700" y="3982746"/>
            <a:ext cx="2517600" cy="436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Headquarters in Seattle, Washington</a:t>
            </a:r>
            <a:endParaRPr sz="12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nvGrpSpPr>
          <p:cNvPr id="147" name="Google Shape;147;p19"/>
          <p:cNvGrpSpPr/>
          <p:nvPr/>
        </p:nvGrpSpPr>
        <p:grpSpPr>
          <a:xfrm>
            <a:off x="4944496" y="2377602"/>
            <a:ext cx="219345" cy="227301"/>
            <a:chOff x="3357325" y="2093500"/>
            <a:chExt cx="311525" cy="322825"/>
          </a:xfrm>
        </p:grpSpPr>
        <p:sp>
          <p:nvSpPr>
            <p:cNvPr id="148" name="Google Shape;148;p1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9" name="Google Shape;149;p1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 name="Google Shape;150;p1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1" name="Google Shape;151;p19"/>
          <p:cNvGrpSpPr/>
          <p:nvPr/>
        </p:nvGrpSpPr>
        <p:grpSpPr>
          <a:xfrm>
            <a:off x="3920200" y="1456990"/>
            <a:ext cx="339253" cy="339253"/>
            <a:chOff x="1492675" y="2620775"/>
            <a:chExt cx="481825" cy="481825"/>
          </a:xfrm>
        </p:grpSpPr>
        <p:sp>
          <p:nvSpPr>
            <p:cNvPr id="152" name="Google Shape;152;p1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3" name="Google Shape;153;p1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4" name="Google Shape;154;p19"/>
          <p:cNvGrpSpPr/>
          <p:nvPr/>
        </p:nvGrpSpPr>
        <p:grpSpPr>
          <a:xfrm>
            <a:off x="4862792" y="3973506"/>
            <a:ext cx="382765" cy="367810"/>
            <a:chOff x="-62890750" y="3747425"/>
            <a:chExt cx="330825" cy="317900"/>
          </a:xfrm>
        </p:grpSpPr>
        <p:sp>
          <p:nvSpPr>
            <p:cNvPr id="155" name="Google Shape;155;p1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1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1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1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1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1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1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1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1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1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1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9" name="Google Shape;169;p19"/>
          <p:cNvGrpSpPr/>
          <p:nvPr/>
        </p:nvGrpSpPr>
        <p:grpSpPr>
          <a:xfrm>
            <a:off x="3905737" y="3130628"/>
            <a:ext cx="368186" cy="366364"/>
            <a:chOff x="-63679950" y="3360375"/>
            <a:chExt cx="318225" cy="316650"/>
          </a:xfrm>
        </p:grpSpPr>
        <p:sp>
          <p:nvSpPr>
            <p:cNvPr id="170" name="Google Shape;170;p1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1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1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1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0"/>
          <p:cNvSpPr/>
          <p:nvPr/>
        </p:nvSpPr>
        <p:spPr>
          <a:xfrm>
            <a:off x="1246225" y="2934275"/>
            <a:ext cx="1533600" cy="1550400"/>
          </a:xfrm>
          <a:prstGeom prst="roundRect">
            <a:avLst>
              <a:gd name="adj" fmla="val 16667"/>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8817"/>
              </a:solidFill>
            </a:endParaRPr>
          </a:p>
        </p:txBody>
      </p:sp>
      <p:sp>
        <p:nvSpPr>
          <p:cNvPr id="179" name="Google Shape;179;p20"/>
          <p:cNvSpPr/>
          <p:nvPr/>
        </p:nvSpPr>
        <p:spPr>
          <a:xfrm>
            <a:off x="5811527" y="1410638"/>
            <a:ext cx="1459500" cy="14646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0"/>
          <p:cNvSpPr/>
          <p:nvPr/>
        </p:nvSpPr>
        <p:spPr>
          <a:xfrm>
            <a:off x="6896494" y="1664248"/>
            <a:ext cx="535692" cy="829501"/>
          </a:xfrm>
          <a:custGeom>
            <a:avLst/>
            <a:gdLst/>
            <a:ahLst/>
            <a:cxnLst/>
            <a:rect l="l" t="t" r="r" b="b"/>
            <a:pathLst>
              <a:path w="15124" h="23419" extrusionOk="0">
                <a:moveTo>
                  <a:pt x="0" y="0"/>
                </a:moveTo>
                <a:lnTo>
                  <a:pt x="8086" y="11730"/>
                </a:lnTo>
                <a:lnTo>
                  <a:pt x="0" y="23418"/>
                </a:lnTo>
                <a:lnTo>
                  <a:pt x="7038" y="23418"/>
                </a:lnTo>
                <a:lnTo>
                  <a:pt x="15124" y="11730"/>
                </a:lnTo>
                <a:lnTo>
                  <a:pt x="7038" y="0"/>
                </a:lnTo>
                <a:close/>
              </a:path>
            </a:pathLst>
          </a:custGeom>
          <a:solidFill>
            <a:srgbClr val="29AA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20"/>
          <p:cNvSpPr/>
          <p:nvPr/>
        </p:nvSpPr>
        <p:spPr>
          <a:xfrm>
            <a:off x="3541375" y="1329000"/>
            <a:ext cx="1459500" cy="1464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20"/>
          <p:cNvSpPr/>
          <p:nvPr/>
        </p:nvSpPr>
        <p:spPr>
          <a:xfrm>
            <a:off x="4635969" y="1664223"/>
            <a:ext cx="535692" cy="829501"/>
          </a:xfrm>
          <a:custGeom>
            <a:avLst/>
            <a:gdLst/>
            <a:ahLst/>
            <a:cxnLst/>
            <a:rect l="l" t="t" r="r" b="b"/>
            <a:pathLst>
              <a:path w="15124" h="23419" extrusionOk="0">
                <a:moveTo>
                  <a:pt x="0" y="0"/>
                </a:moveTo>
                <a:lnTo>
                  <a:pt x="8086" y="11730"/>
                </a:lnTo>
                <a:lnTo>
                  <a:pt x="0" y="23418"/>
                </a:lnTo>
                <a:lnTo>
                  <a:pt x="7038" y="23418"/>
                </a:lnTo>
                <a:lnTo>
                  <a:pt x="15124" y="11730"/>
                </a:lnTo>
                <a:lnTo>
                  <a:pt x="7038" y="0"/>
                </a:lnTo>
                <a:close/>
              </a:path>
            </a:pathLst>
          </a:custGeom>
          <a:solidFill>
            <a:srgbClr val="F8AA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0"/>
          <p:cNvSpPr txBox="1"/>
          <p:nvPr/>
        </p:nvSpPr>
        <p:spPr>
          <a:xfrm>
            <a:off x="457200" y="178225"/>
            <a:ext cx="8229600" cy="481500"/>
          </a:xfrm>
          <a:prstGeom prst="rect">
            <a:avLst/>
          </a:prstGeom>
          <a:noFill/>
          <a:ln>
            <a:noFill/>
          </a:ln>
        </p:spPr>
        <p:txBody>
          <a:bodyPr spcFirstLastPara="1" wrap="square" lIns="91425" tIns="91425" rIns="91425" bIns="91425" anchor="ctr" anchorCtr="0">
            <a:normAutofit fontScale="77500" lnSpcReduction="20000"/>
          </a:bodyPr>
          <a:lstStyle/>
          <a:p>
            <a:pPr marL="0" lvl="0" indent="0" algn="ctr" rtl="0">
              <a:spcBef>
                <a:spcPts val="0"/>
              </a:spcBef>
              <a:spcAft>
                <a:spcPts val="0"/>
              </a:spcAft>
              <a:buNone/>
            </a:pPr>
            <a:r>
              <a:rPr lang="en-GB" sz="30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About Amazon.com,Inc</a:t>
            </a:r>
            <a:endParaRPr sz="3000"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84" name="Google Shape;184;p20"/>
          <p:cNvSpPr txBox="1"/>
          <p:nvPr/>
        </p:nvSpPr>
        <p:spPr>
          <a:xfrm>
            <a:off x="1320300" y="624000"/>
            <a:ext cx="1459500" cy="7050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GB" sz="1600" b="1">
                <a:solidFill>
                  <a:schemeClr val="accent2"/>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Type of Business</a:t>
            </a:r>
            <a:endParaRPr sz="1600" b="1">
              <a:solidFill>
                <a:schemeClr val="accent2"/>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85" name="Google Shape;185;p20"/>
          <p:cNvSpPr/>
          <p:nvPr/>
        </p:nvSpPr>
        <p:spPr>
          <a:xfrm>
            <a:off x="1320327" y="1328988"/>
            <a:ext cx="1459500" cy="1464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20"/>
          <p:cNvSpPr/>
          <p:nvPr/>
        </p:nvSpPr>
        <p:spPr>
          <a:xfrm>
            <a:off x="2641445" y="1664223"/>
            <a:ext cx="535692" cy="829501"/>
          </a:xfrm>
          <a:custGeom>
            <a:avLst/>
            <a:gdLst/>
            <a:ahLst/>
            <a:cxnLst/>
            <a:rect l="l" t="t" r="r" b="b"/>
            <a:pathLst>
              <a:path w="15124" h="23419" extrusionOk="0">
                <a:moveTo>
                  <a:pt x="0" y="0"/>
                </a:moveTo>
                <a:lnTo>
                  <a:pt x="8128" y="11730"/>
                </a:lnTo>
                <a:lnTo>
                  <a:pt x="0" y="23418"/>
                </a:lnTo>
                <a:lnTo>
                  <a:pt x="7038" y="23418"/>
                </a:lnTo>
                <a:lnTo>
                  <a:pt x="15124" y="11730"/>
                </a:lnTo>
                <a:lnTo>
                  <a:pt x="70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20"/>
          <p:cNvSpPr/>
          <p:nvPr/>
        </p:nvSpPr>
        <p:spPr>
          <a:xfrm>
            <a:off x="2455469" y="1664223"/>
            <a:ext cx="535692" cy="829501"/>
          </a:xfrm>
          <a:custGeom>
            <a:avLst/>
            <a:gdLst/>
            <a:ahLst/>
            <a:cxnLst/>
            <a:rect l="l" t="t" r="r" b="b"/>
            <a:pathLst>
              <a:path w="15124" h="23419" extrusionOk="0">
                <a:moveTo>
                  <a:pt x="0" y="0"/>
                </a:moveTo>
                <a:lnTo>
                  <a:pt x="8086" y="11730"/>
                </a:lnTo>
                <a:lnTo>
                  <a:pt x="0" y="23418"/>
                </a:lnTo>
                <a:lnTo>
                  <a:pt x="7038" y="23418"/>
                </a:lnTo>
                <a:lnTo>
                  <a:pt x="15124" y="11730"/>
                </a:lnTo>
                <a:lnTo>
                  <a:pt x="7038" y="0"/>
                </a:lnTo>
                <a:close/>
              </a:path>
            </a:pathLst>
          </a:custGeom>
          <a:solidFill>
            <a:srgbClr val="BF60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188" name="Google Shape;188;p20"/>
          <p:cNvSpPr txBox="1"/>
          <p:nvPr/>
        </p:nvSpPr>
        <p:spPr>
          <a:xfrm>
            <a:off x="1320425" y="3054900"/>
            <a:ext cx="1459500" cy="146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solidFill>
                  <a:schemeClr val="accent2"/>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is mainly an e-commerce firm.Also deals in cloud services, streaming and AI</a:t>
            </a:r>
            <a:endParaRPr sz="1200">
              <a:solidFill>
                <a:schemeClr val="accent2"/>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89" name="Google Shape;189;p20"/>
          <p:cNvSpPr txBox="1"/>
          <p:nvPr/>
        </p:nvSpPr>
        <p:spPr>
          <a:xfrm>
            <a:off x="3370675" y="624000"/>
            <a:ext cx="1692000" cy="7050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GB" b="1">
                <a:solidFill>
                  <a:schemeClr val="accent2"/>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rPr>
              <a:t>Operation &amp; Infrastructure</a:t>
            </a:r>
            <a:endParaRPr b="1">
              <a:solidFill>
                <a:schemeClr val="accent2"/>
              </a:solidFill>
              <a:highlight>
                <a:schemeClr val="lt1"/>
              </a:highlight>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90" name="Google Shape;190;p20"/>
          <p:cNvSpPr txBox="1"/>
          <p:nvPr/>
        </p:nvSpPr>
        <p:spPr>
          <a:xfrm>
            <a:off x="3541375" y="3089850"/>
            <a:ext cx="1459500" cy="1394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solidFill>
                  <a:srgbClr val="F8AA05"/>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Robust and dynamic infrastructure includes data centres, AWS and warehouses</a:t>
            </a:r>
            <a:endParaRPr sz="1200">
              <a:solidFill>
                <a:srgbClr val="F8AA05"/>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91" name="Google Shape;191;p20"/>
          <p:cNvSpPr txBox="1"/>
          <p:nvPr/>
        </p:nvSpPr>
        <p:spPr>
          <a:xfrm>
            <a:off x="5365100" y="624000"/>
            <a:ext cx="2052600" cy="705000"/>
          </a:xfrm>
          <a:prstGeom prst="rect">
            <a:avLst/>
          </a:prstGeom>
          <a:noFill/>
          <a:ln>
            <a:noFill/>
          </a:ln>
        </p:spPr>
        <p:txBody>
          <a:bodyPr spcFirstLastPara="1" wrap="square" lIns="228600" tIns="228600" rIns="228600" bIns="228600" anchor="ctr" anchorCtr="0">
            <a:noAutofit/>
          </a:bodyPr>
          <a:lstStyle/>
          <a:p>
            <a:pPr marL="0" lvl="0" indent="0" algn="ctr" rtl="0">
              <a:spcBef>
                <a:spcPts val="0"/>
              </a:spcBef>
              <a:spcAft>
                <a:spcPts val="0"/>
              </a:spcAft>
              <a:buNone/>
            </a:pPr>
            <a:r>
              <a:rPr lang="en-GB" sz="1600" b="1">
                <a:solidFill>
                  <a:schemeClr val="accent2"/>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IT Competency </a:t>
            </a:r>
            <a:endParaRPr sz="1600" b="1">
              <a:solidFill>
                <a:schemeClr val="accent2"/>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92" name="Google Shape;192;p20"/>
          <p:cNvSpPr txBox="1"/>
          <p:nvPr/>
        </p:nvSpPr>
        <p:spPr>
          <a:xfrm>
            <a:off x="6011325" y="3054900"/>
            <a:ext cx="1459500" cy="116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C0791B"/>
              </a:buClr>
              <a:buSzPts val="1100"/>
              <a:buFont typeface="Arial" panose="020B0604020202020204"/>
              <a:buNone/>
            </a:pPr>
            <a:r>
              <a:rPr lang="en-GB" sz="1100">
                <a:solidFill>
                  <a:srgbClr val="29AAB6"/>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E-commerce, cloud services, and logistics are all driven by infrastructure, which uses cutting-edge technology, automation, and data analytics to ensure smooth operations and satisfied customers.</a:t>
            </a:r>
            <a:endParaRPr sz="1100">
              <a:solidFill>
                <a:srgbClr val="29AAB6"/>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ctr" rtl="0">
              <a:lnSpc>
                <a:spcPct val="115000"/>
              </a:lnSpc>
              <a:spcBef>
                <a:spcPts val="0"/>
              </a:spcBef>
              <a:spcAft>
                <a:spcPts val="0"/>
              </a:spcAft>
              <a:buNone/>
            </a:pPr>
            <a:endParaRPr sz="1200">
              <a:solidFill>
                <a:srgbClr val="C0791B"/>
              </a:solidFill>
              <a:latin typeface="Roboto" panose="02000000000000000000"/>
              <a:ea typeface="Roboto" panose="02000000000000000000"/>
              <a:cs typeface="Roboto" panose="02000000000000000000"/>
              <a:sym typeface="Roboto" panose="02000000000000000000"/>
            </a:endParaRPr>
          </a:p>
        </p:txBody>
      </p:sp>
      <p:grpSp>
        <p:nvGrpSpPr>
          <p:cNvPr id="193" name="Google Shape;193;p20"/>
          <p:cNvGrpSpPr/>
          <p:nvPr/>
        </p:nvGrpSpPr>
        <p:grpSpPr>
          <a:xfrm>
            <a:off x="3962311" y="1832706"/>
            <a:ext cx="457186" cy="457196"/>
            <a:chOff x="-5251625" y="3272950"/>
            <a:chExt cx="292225" cy="292250"/>
          </a:xfrm>
        </p:grpSpPr>
        <p:sp>
          <p:nvSpPr>
            <p:cNvPr id="194" name="Google Shape;194;p20"/>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0"/>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20"/>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7" name="Google Shape;197;p20"/>
          <p:cNvGrpSpPr/>
          <p:nvPr/>
        </p:nvGrpSpPr>
        <p:grpSpPr>
          <a:xfrm>
            <a:off x="5204657" y="1850393"/>
            <a:ext cx="457192" cy="457198"/>
            <a:chOff x="-4475825" y="3612425"/>
            <a:chExt cx="293825" cy="291450"/>
          </a:xfrm>
        </p:grpSpPr>
        <p:sp>
          <p:nvSpPr>
            <p:cNvPr id="198" name="Google Shape;198;p20"/>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0"/>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0"/>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1" name="Google Shape;201;p20"/>
          <p:cNvGrpSpPr/>
          <p:nvPr/>
        </p:nvGrpSpPr>
        <p:grpSpPr>
          <a:xfrm>
            <a:off x="1836340" y="1871168"/>
            <a:ext cx="457194" cy="415623"/>
            <a:chOff x="-40745125" y="3632900"/>
            <a:chExt cx="318225" cy="289875"/>
          </a:xfrm>
        </p:grpSpPr>
        <p:sp>
          <p:nvSpPr>
            <p:cNvPr id="202" name="Google Shape;202;p2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2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9" name="Google Shape;209;p20"/>
          <p:cNvGrpSpPr/>
          <p:nvPr/>
        </p:nvGrpSpPr>
        <p:grpSpPr>
          <a:xfrm>
            <a:off x="6248732" y="1914355"/>
            <a:ext cx="457192" cy="457198"/>
            <a:chOff x="-4475825" y="3612425"/>
            <a:chExt cx="293825" cy="291450"/>
          </a:xfrm>
        </p:grpSpPr>
        <p:sp>
          <p:nvSpPr>
            <p:cNvPr id="210" name="Google Shape;210;p20"/>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0"/>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0"/>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3" name="Google Shape;213;p20"/>
          <p:cNvSpPr/>
          <p:nvPr/>
        </p:nvSpPr>
        <p:spPr>
          <a:xfrm>
            <a:off x="3504325" y="2934275"/>
            <a:ext cx="1533600" cy="1550400"/>
          </a:xfrm>
          <a:prstGeom prst="roundRect">
            <a:avLst>
              <a:gd name="adj"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8817"/>
              </a:solidFill>
            </a:endParaRPr>
          </a:p>
        </p:txBody>
      </p:sp>
      <p:sp>
        <p:nvSpPr>
          <p:cNvPr id="214" name="Google Shape;214;p20"/>
          <p:cNvSpPr/>
          <p:nvPr/>
        </p:nvSpPr>
        <p:spPr>
          <a:xfrm>
            <a:off x="5811525" y="3012000"/>
            <a:ext cx="1692000" cy="20523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8817"/>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1"/>
          <p:cNvSpPr/>
          <p:nvPr/>
        </p:nvSpPr>
        <p:spPr>
          <a:xfrm>
            <a:off x="5110800" y="996975"/>
            <a:ext cx="3950100" cy="4078500"/>
          </a:xfrm>
          <a:prstGeom prst="roundRect">
            <a:avLst>
              <a:gd name="adj" fmla="val 7339"/>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1"/>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3.Business Intelligence Maturity Level at Amazon</a:t>
            </a:r>
            <a:endParaRPr lang="en-GB"/>
          </a:p>
        </p:txBody>
      </p:sp>
      <p:sp>
        <p:nvSpPr>
          <p:cNvPr id="221" name="Google Shape;221;p21"/>
          <p:cNvSpPr/>
          <p:nvPr/>
        </p:nvSpPr>
        <p:spPr>
          <a:xfrm>
            <a:off x="289900" y="996975"/>
            <a:ext cx="3779400" cy="4078500"/>
          </a:xfrm>
          <a:prstGeom prst="roundRect">
            <a:avLst>
              <a:gd name="adj" fmla="val 7339"/>
            </a:avLst>
          </a:prstGeom>
          <a:solidFill>
            <a:schemeClr val="l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300"/>
          </a:p>
        </p:txBody>
      </p:sp>
      <p:sp>
        <p:nvSpPr>
          <p:cNvPr id="222" name="Google Shape;222;p21"/>
          <p:cNvSpPr/>
          <p:nvPr/>
        </p:nvSpPr>
        <p:spPr>
          <a:xfrm>
            <a:off x="1308925" y="1586100"/>
            <a:ext cx="1616700" cy="1434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21"/>
          <p:cNvSpPr/>
          <p:nvPr/>
        </p:nvSpPr>
        <p:spPr>
          <a:xfrm>
            <a:off x="6319566" y="1586100"/>
            <a:ext cx="1616700" cy="1434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1"/>
          <p:cNvSpPr txBox="1"/>
          <p:nvPr/>
        </p:nvSpPr>
        <p:spPr>
          <a:xfrm>
            <a:off x="820520" y="3180511"/>
            <a:ext cx="2499300" cy="407400"/>
          </a:xfrm>
          <a:prstGeom prst="rect">
            <a:avLst/>
          </a:prstGeom>
          <a:noFill/>
          <a:ln>
            <a:noFill/>
          </a:ln>
        </p:spPr>
        <p:txBody>
          <a:bodyPr spcFirstLastPara="1" wrap="square" lIns="182875" tIns="0" rIns="182875" bIns="0" anchor="ctr" anchorCtr="0">
            <a:noAutofit/>
          </a:bodyPr>
          <a:lstStyle/>
          <a:p>
            <a:pPr marL="0" lvl="0" indent="0" algn="ctr" rtl="0">
              <a:spcBef>
                <a:spcPts val="0"/>
              </a:spcBef>
              <a:spcAft>
                <a:spcPts val="0"/>
              </a:spcAft>
              <a:buNone/>
            </a:pPr>
            <a:r>
              <a:rPr lang="en-GB" sz="1900" b="1">
                <a:solidFill>
                  <a:schemeClr val="accent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Current Level</a:t>
            </a:r>
            <a:endParaRPr sz="1900" b="1">
              <a:solidFill>
                <a:schemeClr val="accent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225" name="Google Shape;225;p21"/>
          <p:cNvSpPr txBox="1"/>
          <p:nvPr/>
        </p:nvSpPr>
        <p:spPr>
          <a:xfrm>
            <a:off x="896720" y="3777467"/>
            <a:ext cx="2861700" cy="934200"/>
          </a:xfrm>
          <a:prstGeom prst="rect">
            <a:avLst/>
          </a:prstGeom>
          <a:noFill/>
          <a:ln>
            <a:noFill/>
          </a:ln>
        </p:spPr>
        <p:txBody>
          <a:bodyPr spcFirstLastPara="1" wrap="square" lIns="182875" tIns="0" rIns="182875" bIns="0" anchor="ctr" anchorCtr="0">
            <a:noAutofit/>
          </a:bodyPr>
          <a:lstStyle/>
          <a:p>
            <a:pPr marL="0" lvl="0" indent="0" algn="l" rtl="0">
              <a:spcBef>
                <a:spcPts val="0"/>
              </a:spcBef>
              <a:spcAft>
                <a:spcPts val="0"/>
              </a:spcAft>
              <a:buNone/>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(Gartner, 2015) </a:t>
            </a: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Based on the  Gartner BI maturity model Amazon is at ”Level 5: Optimization"</a:t>
            </a:r>
            <a:endParaRPr sz="25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ctr" rtl="0">
              <a:lnSpc>
                <a:spcPct val="115000"/>
              </a:lnSpc>
              <a:spcBef>
                <a:spcPts val="0"/>
              </a:spcBef>
              <a:spcAft>
                <a:spcPts val="0"/>
              </a:spcAft>
              <a:buNone/>
            </a:pPr>
            <a:endParaRPr sz="1200">
              <a:latin typeface="Roboto" panose="02000000000000000000"/>
              <a:ea typeface="Roboto" panose="02000000000000000000"/>
              <a:cs typeface="Roboto" panose="02000000000000000000"/>
              <a:sym typeface="Roboto" panose="02000000000000000000"/>
            </a:endParaRPr>
          </a:p>
        </p:txBody>
      </p:sp>
      <p:sp>
        <p:nvSpPr>
          <p:cNvPr id="226" name="Google Shape;226;p21"/>
          <p:cNvSpPr txBox="1"/>
          <p:nvPr/>
        </p:nvSpPr>
        <p:spPr>
          <a:xfrm>
            <a:off x="5774612" y="3195098"/>
            <a:ext cx="2712300" cy="407400"/>
          </a:xfrm>
          <a:prstGeom prst="rect">
            <a:avLst/>
          </a:prstGeom>
          <a:noFill/>
          <a:ln>
            <a:noFill/>
          </a:ln>
        </p:spPr>
        <p:txBody>
          <a:bodyPr spcFirstLastPara="1" wrap="square" lIns="182875" tIns="0" rIns="182875" bIns="0" anchor="ctr" anchorCtr="0">
            <a:noAutofit/>
          </a:bodyPr>
          <a:lstStyle/>
          <a:p>
            <a:pPr marL="0" lvl="0" indent="0" algn="ctr" rtl="0">
              <a:spcBef>
                <a:spcPts val="0"/>
              </a:spcBef>
              <a:spcAft>
                <a:spcPts val="0"/>
              </a:spcAft>
              <a:buNone/>
            </a:pPr>
            <a:r>
              <a:rPr lang="en-GB" sz="1900" b="1">
                <a:solidFill>
                  <a:schemeClr val="accent3"/>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Level to be Achieved</a:t>
            </a:r>
            <a:endParaRPr sz="1900" b="1">
              <a:solidFill>
                <a:schemeClr val="accent3"/>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227" name="Google Shape;227;p21"/>
          <p:cNvSpPr txBox="1"/>
          <p:nvPr/>
        </p:nvSpPr>
        <p:spPr>
          <a:xfrm>
            <a:off x="5777076" y="3740225"/>
            <a:ext cx="3043200" cy="992400"/>
          </a:xfrm>
          <a:prstGeom prst="rect">
            <a:avLst/>
          </a:prstGeom>
          <a:noFill/>
          <a:ln>
            <a:noFill/>
          </a:ln>
        </p:spPr>
        <p:txBody>
          <a:bodyPr spcFirstLastPara="1" wrap="square" lIns="182875" tIns="0" rIns="182875" bIns="0" anchor="ctr" anchorCtr="0">
            <a:noAutofit/>
          </a:bodyPr>
          <a:lstStyle/>
          <a:p>
            <a:pPr marL="0" lvl="0" indent="0" algn="l" rtl="0">
              <a:lnSpc>
                <a:spcPct val="90000"/>
              </a:lnSpc>
              <a:spcBef>
                <a:spcPts val="0"/>
              </a:spcBef>
              <a:spcAft>
                <a:spcPts val="0"/>
              </a:spcAft>
              <a:buClr>
                <a:schemeClr val="dk1"/>
              </a:buClr>
              <a:buSzPts val="1100"/>
              <a:buFont typeface="Arial" panose="020B0604020202020204"/>
              <a:buNone/>
            </a:pPr>
            <a:r>
              <a:rPr lang="en-GB"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The aim is to achieve a higher level of BI maturity, where predictive and prescriptive analytics are routinely used in strategic decision-making (Forbes , 2021).</a:t>
            </a:r>
            <a:endParaRPr sz="1300">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ctr" rtl="0">
              <a:spcBef>
                <a:spcPts val="0"/>
              </a:spcBef>
              <a:spcAft>
                <a:spcPts val="0"/>
              </a:spcAft>
              <a:buNone/>
            </a:pPr>
            <a:endParaRPr sz="1200">
              <a:solidFill>
                <a:schemeClr val="dk1"/>
              </a:solidFill>
              <a:latin typeface="Roboto" panose="02000000000000000000"/>
              <a:ea typeface="Roboto" panose="02000000000000000000"/>
              <a:cs typeface="Roboto" panose="02000000000000000000"/>
              <a:sym typeface="Roboto" panose="02000000000000000000"/>
            </a:endParaRPr>
          </a:p>
        </p:txBody>
      </p:sp>
      <p:grpSp>
        <p:nvGrpSpPr>
          <p:cNvPr id="228" name="Google Shape;228;p21"/>
          <p:cNvGrpSpPr/>
          <p:nvPr/>
        </p:nvGrpSpPr>
        <p:grpSpPr>
          <a:xfrm>
            <a:off x="6866036" y="2091402"/>
            <a:ext cx="582202" cy="503248"/>
            <a:chOff x="946175" y="3253275"/>
            <a:chExt cx="298550" cy="296150"/>
          </a:xfrm>
        </p:grpSpPr>
        <p:sp>
          <p:nvSpPr>
            <p:cNvPr id="229" name="Google Shape;229;p2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2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4" name="Google Shape;234;p21"/>
          <p:cNvGrpSpPr/>
          <p:nvPr/>
        </p:nvGrpSpPr>
        <p:grpSpPr>
          <a:xfrm>
            <a:off x="1862817" y="2027104"/>
            <a:ext cx="582190" cy="572694"/>
            <a:chOff x="946175" y="3619500"/>
            <a:chExt cx="296975" cy="293825"/>
          </a:xfrm>
        </p:grpSpPr>
        <p:sp>
          <p:nvSpPr>
            <p:cNvPr id="235" name="Google Shape;235;p2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241" name="Google Shape;241;p21"/>
          <p:cNvCxnSpPr/>
          <p:nvPr/>
        </p:nvCxnSpPr>
        <p:spPr>
          <a:xfrm>
            <a:off x="4243713" y="2916675"/>
            <a:ext cx="775800" cy="0"/>
          </a:xfrm>
          <a:prstGeom prst="straightConnector1">
            <a:avLst/>
          </a:prstGeom>
          <a:noFill/>
          <a:ln w="28575" cap="flat" cmpd="sng">
            <a:solidFill>
              <a:schemeClr val="accent2"/>
            </a:solidFill>
            <a:prstDash val="solid"/>
            <a:round/>
            <a:headEnd type="none" w="med" len="med"/>
            <a:tailEnd type="triangl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2"/>
          <p:cNvSpPr/>
          <p:nvPr/>
        </p:nvSpPr>
        <p:spPr>
          <a:xfrm>
            <a:off x="4832400" y="1077925"/>
            <a:ext cx="3999900" cy="3717900"/>
          </a:xfrm>
          <a:prstGeom prst="roundRect">
            <a:avLst>
              <a:gd name="adj" fmla="val 7339"/>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22"/>
          <p:cNvSpPr/>
          <p:nvPr/>
        </p:nvSpPr>
        <p:spPr>
          <a:xfrm>
            <a:off x="410100" y="1077925"/>
            <a:ext cx="3769800" cy="3717900"/>
          </a:xfrm>
          <a:prstGeom prst="roundRect">
            <a:avLst>
              <a:gd name="adj" fmla="val 7339"/>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22"/>
          <p:cNvSpPr txBox="1">
            <a:spLocks noGrp="1"/>
          </p:cNvSpPr>
          <p:nvPr>
            <p:ph type="title"/>
          </p:nvPr>
        </p:nvSpPr>
        <p:spPr>
          <a:xfrm>
            <a:off x="311700" y="2926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Business Intelligence Maturity Level at Amazon</a:t>
            </a:r>
            <a:endParaRPr lang="en-GB"/>
          </a:p>
        </p:txBody>
      </p:sp>
      <p:sp>
        <p:nvSpPr>
          <p:cNvPr id="249" name="Google Shape;249;p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0" algn="l" rtl="0">
              <a:spcBef>
                <a:spcPts val="0"/>
              </a:spcBef>
              <a:spcAft>
                <a:spcPts val="0"/>
              </a:spcAft>
              <a:buNone/>
            </a:pP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317500" algn="l" rtl="0">
              <a:spcBef>
                <a:spcPts val="0"/>
              </a:spcBef>
              <a:spcAft>
                <a:spcPts val="0"/>
              </a:spcAft>
              <a:buClr>
                <a:schemeClr val="dk1"/>
              </a:buClr>
              <a:buSzPts val="1400"/>
              <a:buFont typeface="Fira Sans Extra Condensed" panose="020B0503050000020004"/>
              <a:buChar char="●"/>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continuously improves its business intelligence capabilities.</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0" algn="l" rtl="0">
              <a:spcBef>
                <a:spcPts val="0"/>
              </a:spcBef>
              <a:spcAft>
                <a:spcPts val="0"/>
              </a:spcAft>
              <a:buNone/>
            </a:pP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317500" algn="l" rtl="0">
              <a:spcBef>
                <a:spcPts val="0"/>
              </a:spcBef>
              <a:spcAft>
                <a:spcPts val="0"/>
              </a:spcAft>
              <a:buClr>
                <a:schemeClr val="dk1"/>
              </a:buClr>
              <a:buSzPts val="1400"/>
              <a:buFont typeface="Fira Sans Extra Condensed" panose="020B0503050000020004"/>
              <a:buChar char="●"/>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Advanced analytics, data mining, and predictive modeling are all widely used.</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0" algn="l" rtl="0">
              <a:spcBef>
                <a:spcPts val="0"/>
              </a:spcBef>
              <a:spcAft>
                <a:spcPts val="0"/>
              </a:spcAft>
              <a:buNone/>
            </a:pP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lvl="0" indent="-317500" algn="l" rtl="0">
              <a:spcBef>
                <a:spcPts val="0"/>
              </a:spcBef>
              <a:spcAft>
                <a:spcPts val="0"/>
              </a:spcAft>
              <a:buClr>
                <a:schemeClr val="dk1"/>
              </a:buClr>
              <a:buSzPts val="1400"/>
              <a:buFont typeface="Fira Sans Extra Condensed" panose="020B0503050000020004"/>
              <a:buChar char="●"/>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Amazon has a data-driven culture and bases its decisions on data insights (Gartner, 2015).</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spcBef>
                <a:spcPts val="0"/>
              </a:spcBef>
              <a:spcAft>
                <a:spcPts val="0"/>
              </a:spcAft>
              <a:buClr>
                <a:schemeClr val="dk1"/>
              </a:buClr>
              <a:buSzPts val="1100"/>
              <a:buFont typeface="Arial" panose="020B0604020202020204"/>
              <a:buNone/>
            </a:pPr>
            <a:endParaRPr b="1">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90000"/>
              </a:lnSpc>
              <a:spcBef>
                <a:spcPts val="0"/>
              </a:spcBef>
              <a:spcAft>
                <a:spcPts val="0"/>
              </a:spcAft>
              <a:buNone/>
            </a:pPr>
          </a:p>
        </p:txBody>
      </p:sp>
      <p:sp>
        <p:nvSpPr>
          <p:cNvPr id="250" name="Google Shape;250;p2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900" b="1">
                <a:solidFill>
                  <a:schemeClr val="accent3"/>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Level to be Achieved</a:t>
            </a:r>
            <a:endParaRPr sz="1900" b="1">
              <a:solidFill>
                <a:schemeClr val="accent3"/>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lnSpc>
                <a:spcPct val="90000"/>
              </a:lnSpc>
              <a:spcBef>
                <a:spcPts val="0"/>
              </a:spcBef>
              <a:spcAft>
                <a:spcPts val="0"/>
              </a:spcAft>
              <a:buNone/>
            </a:pP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marR="0" lvl="0" indent="-317500" algn="l" rtl="0">
              <a:lnSpc>
                <a:spcPct val="115000"/>
              </a:lnSpc>
              <a:spcBef>
                <a:spcPts val="0"/>
              </a:spcBef>
              <a:spcAft>
                <a:spcPts val="0"/>
              </a:spcAft>
              <a:buClr>
                <a:schemeClr val="dk1"/>
              </a:buClr>
              <a:buSzPts val="1400"/>
              <a:buFont typeface="Fira Sans Extra Condensed" panose="020B0503050000020004"/>
              <a:buChar char="●"/>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Enhancing existing algorithms</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marR="0" lvl="0" indent="-317500" algn="l" rtl="0">
              <a:lnSpc>
                <a:spcPct val="115000"/>
              </a:lnSpc>
              <a:spcBef>
                <a:spcPts val="0"/>
              </a:spcBef>
              <a:spcAft>
                <a:spcPts val="0"/>
              </a:spcAft>
              <a:buClr>
                <a:schemeClr val="dk1"/>
              </a:buClr>
              <a:buSzPts val="1400"/>
              <a:buFont typeface="Fira Sans Extra Condensed" panose="020B0503050000020004"/>
              <a:buChar char="●"/>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Improving data literacy at all organizational levels</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marR="0" lvl="0" indent="-317500" algn="l" rtl="0">
              <a:lnSpc>
                <a:spcPct val="115000"/>
              </a:lnSpc>
              <a:spcBef>
                <a:spcPts val="0"/>
              </a:spcBef>
              <a:spcAft>
                <a:spcPts val="0"/>
              </a:spcAft>
              <a:buClr>
                <a:schemeClr val="dk1"/>
              </a:buClr>
              <a:buSzPts val="1400"/>
              <a:buFont typeface="Fira Sans Extra Condensed" panose="020B0503050000020004"/>
              <a:buChar char="●"/>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Increasing data processing speed and efficiency</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marR="0" lvl="0" indent="-317500" algn="l" rtl="0">
              <a:lnSpc>
                <a:spcPct val="115000"/>
              </a:lnSpc>
              <a:spcBef>
                <a:spcPts val="0"/>
              </a:spcBef>
              <a:spcAft>
                <a:spcPts val="0"/>
              </a:spcAft>
              <a:buClr>
                <a:schemeClr val="dk1"/>
              </a:buClr>
              <a:buSzPts val="1400"/>
              <a:buFont typeface="Fira Sans Extra Condensed" panose="020B0503050000020004"/>
              <a:buChar char="●"/>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Investigating new possibilities in predictive and prescriptive analytics</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marR="0" lvl="0" indent="-317500" algn="l" rtl="0">
              <a:lnSpc>
                <a:spcPct val="115000"/>
              </a:lnSpc>
              <a:spcBef>
                <a:spcPts val="0"/>
              </a:spcBef>
              <a:spcAft>
                <a:spcPts val="0"/>
              </a:spcAft>
              <a:buClr>
                <a:schemeClr val="dk1"/>
              </a:buClr>
              <a:buSzPts val="1400"/>
              <a:buFont typeface="Fira Sans Extra Condensed" panose="020B0503050000020004"/>
              <a:buChar char="●"/>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Automating more business operations</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marR="0" lvl="0" indent="-317500" algn="l" rtl="0">
              <a:lnSpc>
                <a:spcPct val="115000"/>
              </a:lnSpc>
              <a:spcBef>
                <a:spcPts val="0"/>
              </a:spcBef>
              <a:spcAft>
                <a:spcPts val="0"/>
              </a:spcAft>
              <a:buClr>
                <a:schemeClr val="dk1"/>
              </a:buClr>
              <a:buSzPts val="1400"/>
              <a:buFont typeface="Fira Sans Extra Condensed" panose="020B0503050000020004"/>
              <a:buChar char="●"/>
            </a:pPr>
            <a:r>
              <a:rPr lang="en-GB">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Maximizing the Use of Machine Learning (ML) Forbes , 2021).</a:t>
            </a: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marR="0" lvl="0" indent="0" algn="l" rtl="0">
              <a:lnSpc>
                <a:spcPct val="115000"/>
              </a:lnSpc>
              <a:spcBef>
                <a:spcPts val="0"/>
              </a:spcBef>
              <a:spcAft>
                <a:spcPts val="0"/>
              </a:spcAft>
              <a:buNone/>
            </a:pP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457200" marR="0" lvl="0" indent="0" algn="l" rtl="0">
              <a:lnSpc>
                <a:spcPct val="115000"/>
              </a:lnSpc>
              <a:spcBef>
                <a:spcPts val="0"/>
              </a:spcBef>
              <a:spcAft>
                <a:spcPts val="0"/>
              </a:spcAft>
              <a:buNone/>
            </a:pPr>
            <a:endParaRPr>
              <a:solidFill>
                <a:schemeClr val="dk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cxnSp>
        <p:nvCxnSpPr>
          <p:cNvPr id="251" name="Google Shape;251;p22"/>
          <p:cNvCxnSpPr/>
          <p:nvPr/>
        </p:nvCxnSpPr>
        <p:spPr>
          <a:xfrm>
            <a:off x="4198050" y="2624125"/>
            <a:ext cx="616200" cy="0"/>
          </a:xfrm>
          <a:prstGeom prst="straightConnector1">
            <a:avLst/>
          </a:prstGeom>
          <a:noFill/>
          <a:ln w="28575" cap="flat" cmpd="sng">
            <a:solidFill>
              <a:schemeClr val="accent2"/>
            </a:solidFill>
            <a:prstDash val="solid"/>
            <a:round/>
            <a:headEnd type="none" w="med" len="med"/>
            <a:tailEnd type="triangle" w="med" len="med"/>
          </a:ln>
        </p:spPr>
      </p:cxnSp>
      <p:sp>
        <p:nvSpPr>
          <p:cNvPr id="252" name="Google Shape;252;p22"/>
          <p:cNvSpPr txBox="1"/>
          <p:nvPr/>
        </p:nvSpPr>
        <p:spPr>
          <a:xfrm>
            <a:off x="1411200" y="1152475"/>
            <a:ext cx="1767600" cy="4770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en-GB" sz="1900" b="1">
                <a:solidFill>
                  <a:schemeClr val="accent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Current</a:t>
            </a:r>
            <a:r>
              <a:rPr lang="en-GB" sz="1500" b="1">
                <a:solidFill>
                  <a:schemeClr val="accent3"/>
                </a:solidFill>
                <a:latin typeface="Roboto" panose="02000000000000000000"/>
                <a:ea typeface="Roboto" panose="02000000000000000000"/>
                <a:cs typeface="Roboto" panose="02000000000000000000"/>
                <a:sym typeface="Roboto" panose="02000000000000000000"/>
              </a:rPr>
              <a:t> </a:t>
            </a:r>
            <a:r>
              <a:rPr lang="en-GB" sz="1900" b="1">
                <a:solidFill>
                  <a:schemeClr val="accent1"/>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Level</a:t>
            </a:r>
            <a:endParaRPr sz="1500" b="1">
              <a:solidFill>
                <a:schemeClr val="accent3"/>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3"/>
          <p:cNvSpPr/>
          <p:nvPr/>
        </p:nvSpPr>
        <p:spPr>
          <a:xfrm>
            <a:off x="169950" y="1077925"/>
            <a:ext cx="8825400" cy="3717900"/>
          </a:xfrm>
          <a:prstGeom prst="roundRect">
            <a:avLst>
              <a:gd name="adj" fmla="val 7339"/>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GB"/>
              <a:t>Example: Maximizing the Use of Machine Learning </a:t>
            </a:r>
            <a:endParaRPr lang="en-GB"/>
          </a:p>
          <a:p>
            <a:pPr marL="0" marR="0" lvl="0" indent="0" algn="l" rtl="0">
              <a:lnSpc>
                <a:spcPct val="100000"/>
              </a:lnSpc>
              <a:spcBef>
                <a:spcPts val="0"/>
              </a:spcBef>
              <a:spcAft>
                <a:spcPts val="0"/>
              </a:spcAft>
              <a:buNone/>
            </a:pPr>
          </a:p>
        </p:txBody>
      </p:sp>
      <p:sp>
        <p:nvSpPr>
          <p:cNvPr id="259" name="Google Shape;259;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br>
              <a:rPr lang="en-GB">
                <a:latin typeface="Fira Sans Extra Condensed" panose="020B0503050000020004"/>
                <a:ea typeface="Fira Sans Extra Condensed" panose="020B0503050000020004"/>
                <a:cs typeface="Fira Sans Extra Condensed" panose="020B0503050000020004"/>
                <a:sym typeface="Fira Sans Extra Condensed" panose="020B0503050000020004"/>
              </a:rPr>
            </a:br>
            <a:r>
              <a:rPr lang="en-GB">
                <a:latin typeface="Fira Sans Extra Condensed" panose="020B0503050000020004"/>
                <a:ea typeface="Fira Sans Extra Condensed" panose="020B0503050000020004"/>
                <a:cs typeface="Fira Sans Extra Condensed" panose="020B0503050000020004"/>
                <a:sym typeface="Fira Sans Extra Condensed" panose="020B0503050000020004"/>
              </a:rPr>
              <a:t>Amazon already makes substantial use of Machine Learning (ML), from demand forecasting to tailoring customer experiences. The recommended BI strategy can concentrate on deploying ML more broadly across the enterprise. For example, it could require creating advanced ML models to forecast market trends or find inefficiencies in supply chains. It might also involve training staff at all levels to understand and use ML models, hence enhancing data literacy and the culture of data-driven decision-making (Forbes , 2021). </a:t>
            </a:r>
            <a:endParaRPr>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a:p>
            <a:pPr marL="0" lvl="0" indent="0" algn="l" rtl="0">
              <a:spcBef>
                <a:spcPts val="1600"/>
              </a:spcBef>
              <a:spcAft>
                <a:spcPts val="1600"/>
              </a:spcAft>
              <a:buClr>
                <a:schemeClr val="dk1"/>
              </a:buClr>
              <a:buSzPts val="1100"/>
              <a:buFont typeface="Arial" panose="020B0604020202020204"/>
              <a:buNone/>
            </a:pPr>
          </a:p>
        </p:txBody>
      </p:sp>
    </p:spTree>
  </p:cSld>
  <p:clrMapOvr>
    <a:masterClrMapping/>
  </p:clrMapOvr>
</p:sld>
</file>

<file path=ppt/theme/theme1.xml><?xml version="1.0" encoding="utf-8"?>
<a:theme xmlns:a="http://schemas.openxmlformats.org/drawingml/2006/main" name="Big Data Infographics by Slidesgo">
  <a:themeElements>
    <a:clrScheme name="Simple Light">
      <a:dk1>
        <a:srgbClr val="000000"/>
      </a:dk1>
      <a:lt1>
        <a:srgbClr val="FFFFFF"/>
      </a:lt1>
      <a:dk2>
        <a:srgbClr val="595959"/>
      </a:dk2>
      <a:lt2>
        <a:srgbClr val="EEEEEE"/>
      </a:lt2>
      <a:accent1>
        <a:srgbClr val="FFC64E"/>
      </a:accent1>
      <a:accent2>
        <a:srgbClr val="FF8001"/>
      </a:accent2>
      <a:accent3>
        <a:srgbClr val="5FD0DB"/>
      </a:accent3>
      <a:accent4>
        <a:srgbClr val="32AAD9"/>
      </a:accent4>
      <a:accent5>
        <a:srgbClr val="1A569C"/>
      </a:accent5>
      <a:accent6>
        <a:srgbClr val="D558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9827</Words>
  <Application>WPS Presentation</Application>
  <PresentationFormat>On-screen Show (16:9)</PresentationFormat>
  <Paragraphs>400</Paragraphs>
  <Slides>27</Slides>
  <Notes>28</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27</vt:i4>
      </vt:variant>
    </vt:vector>
  </HeadingPairs>
  <TitlesOfParts>
    <vt:vector size="41" baseType="lpstr">
      <vt:lpstr>Arial</vt:lpstr>
      <vt:lpstr>SimSun</vt:lpstr>
      <vt:lpstr>Wingdings</vt:lpstr>
      <vt:lpstr>Arial</vt:lpstr>
      <vt:lpstr>Fira Sans Extra Condensed SemiBold</vt:lpstr>
      <vt:lpstr>Roboto</vt:lpstr>
      <vt:lpstr>Fira Sans Extra Condensed</vt:lpstr>
      <vt:lpstr>Calibri</vt:lpstr>
      <vt:lpstr>Fira Sans</vt:lpstr>
      <vt:lpstr>Fira Sans Extra Condensed Medium</vt:lpstr>
      <vt:lpstr>Microsoft YaHei</vt:lpstr>
      <vt:lpstr>汉仪旗黑</vt:lpstr>
      <vt:lpstr>Arial Unicode MS</vt:lpstr>
      <vt:lpstr>Big Data Infographics by Slidesgo</vt:lpstr>
      <vt:lpstr>Mid Term Dashboard</vt:lpstr>
      <vt:lpstr>1.Mid Term Dashboard</vt:lpstr>
      <vt:lpstr>Modified Dashboard</vt:lpstr>
      <vt:lpstr>PowerPoint 演示文稿</vt:lpstr>
      <vt:lpstr>2.About Amazon.com,Inc</vt:lpstr>
      <vt:lpstr>PowerPoint 演示文稿</vt:lpstr>
      <vt:lpstr>3.Business Intelligence Maturity Level at Amazon</vt:lpstr>
      <vt:lpstr>Business Intelligence Maturity Level at Amazon</vt:lpstr>
      <vt:lpstr>Example: Maximizing the Use of Machine Learning </vt:lpstr>
      <vt:lpstr>PowerPoint 演示文稿</vt:lpstr>
      <vt:lpstr>PowerPoint 演示文稿</vt:lpstr>
      <vt:lpstr>PowerPoint 演示文稿</vt:lpstr>
      <vt:lpstr>PowerPoint 演示文稿</vt:lpstr>
      <vt:lpstr>Data Warehousing Infrastructure of Amazon</vt:lpstr>
      <vt:lpstr>ELT Data Warehousing of Amazon -Amazon Redshift</vt:lpstr>
      <vt:lpstr>ETL Warehousing of Amazon- AWS Glue</vt:lpstr>
      <vt:lpstr>Why ELT over ETL in Amazon?</vt:lpstr>
      <vt:lpstr>Workflow of Stakeholders involved in Data Warehousing</vt:lpstr>
      <vt:lpstr>PowerPoint 演示文稿</vt:lpstr>
      <vt:lpstr>Proposing a Dashboard</vt:lpstr>
      <vt:lpstr>PowerPoint 演示文稿</vt:lpstr>
      <vt:lpstr>PowerPoint 演示文稿</vt:lpstr>
      <vt:lpstr>PowerPoint 演示文稿</vt:lpstr>
      <vt:lpstr>Our Recommendations</vt:lpstr>
      <vt:lpstr>Conclusion on challenges we faced</vt:lpstr>
      <vt:lpstr>References</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Team Apple</dc:title>
  <dc:creator/>
  <cp:lastModifiedBy>super</cp:lastModifiedBy>
  <cp:revision>2</cp:revision>
  <dcterms:created xsi:type="dcterms:W3CDTF">2023-09-11T14:44:30Z</dcterms:created>
  <dcterms:modified xsi:type="dcterms:W3CDTF">2023-09-11T14:44:30Z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1033-5.4.4.8063</vt:lpwstr>
  </property>
</Properties>
</file>